
<file path=[Content_Types].xml><?xml version="1.0" encoding="utf-8"?>
<Types xmlns="http://schemas.openxmlformats.org/package/2006/content-types">
  <Default Extension="png" ContentType="image/png"/>
  <Default Extension="jpg&amp;ehk=1x54yEWBGW8O9G" ContentType="image/jpeg"/>
  <Default Extension="jpg&amp;ehk=wG1Kj91sweuXleebT9erDg&amp;r=0&amp;pid=OfficeInsert" ContentType="image/jpeg"/>
  <Default Extension="rels" ContentType="application/vnd.openxmlformats-package.relationships+xml"/>
  <Default Extension="xml" ContentType="application/xml"/>
  <Default Extension="png&amp;ehk=vVPqCHCY1IbvY2keAI0" ContentType="image/png"/>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57" r:id="rId4"/>
    <p:sldId id="281" r:id="rId5"/>
    <p:sldId id="293" r:id="rId6"/>
    <p:sldId id="274" r:id="rId7"/>
    <p:sldId id="278" r:id="rId8"/>
    <p:sldId id="296" r:id="rId9"/>
    <p:sldId id="297" r:id="rId10"/>
    <p:sldId id="258" r:id="rId11"/>
    <p:sldId id="264" r:id="rId12"/>
    <p:sldId id="263" r:id="rId13"/>
    <p:sldId id="298" r:id="rId14"/>
    <p:sldId id="266" r:id="rId15"/>
    <p:sldId id="299" r:id="rId16"/>
    <p:sldId id="268" r:id="rId17"/>
    <p:sldId id="283" r:id="rId18"/>
    <p:sldId id="285" r:id="rId19"/>
    <p:sldId id="286" r:id="rId20"/>
    <p:sldId id="287" r:id="rId21"/>
    <p:sldId id="288" r:id="rId22"/>
    <p:sldId id="289" r:id="rId23"/>
    <p:sldId id="290" r:id="rId24"/>
    <p:sldId id="294" r:id="rId25"/>
    <p:sldId id="2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6C8D"/>
    <a:srgbClr val="47A6D1"/>
    <a:srgbClr val="19A2FF"/>
    <a:srgbClr val="0099FF"/>
    <a:srgbClr val="6666FF"/>
    <a:srgbClr val="3333FF"/>
    <a:srgbClr val="6699FF"/>
    <a:srgbClr val="F9FCD2"/>
    <a:srgbClr val="EFF1DD"/>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92" y="60"/>
      </p:cViewPr>
      <p:guideLst/>
    </p:cSldViewPr>
  </p:slideViewPr>
  <p:notesTextViewPr>
    <p:cViewPr>
      <p:scale>
        <a:sx n="1" d="1"/>
        <a:sy n="1" d="1"/>
      </p:scale>
      <p:origin x="0" y="0"/>
    </p:cViewPr>
  </p:notesTextViewPr>
  <p:sorterViewPr>
    <p:cViewPr>
      <p:scale>
        <a:sx n="70" d="100"/>
        <a:sy n="70" d="100"/>
      </p:scale>
      <p:origin x="0" y="-24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C8E582-4FB9-403D-8B47-20C7648955F2}" type="doc">
      <dgm:prSet loTypeId="urn:microsoft.com/office/officeart/2005/8/layout/venn1" loCatId="relationship" qsTypeId="urn:microsoft.com/office/officeart/2005/8/quickstyle/3d1" qsCatId="3D" csTypeId="urn:microsoft.com/office/officeart/2005/8/colors/colorful1" csCatId="colorful" phldr="1"/>
      <dgm:spPr/>
    </dgm:pt>
    <dgm:pt modelId="{4C44A874-761E-490F-BAC8-5F289CA2053D}">
      <dgm:prSet phldrT="[Text]"/>
      <dgm:spPr/>
      <dgm:t>
        <a:bodyPr/>
        <a:lstStyle/>
        <a:p>
          <a:r>
            <a:rPr lang="en-US" dirty="0"/>
            <a:t>Best Current Scientific Evidence</a:t>
          </a:r>
        </a:p>
      </dgm:t>
    </dgm:pt>
    <dgm:pt modelId="{A22EE2C9-6EB8-4639-B3FD-2D4372A5D2A5}" type="parTrans" cxnId="{4554B10B-E6E3-4DBD-8301-5E8E5EAFE74E}">
      <dgm:prSet/>
      <dgm:spPr/>
      <dgm:t>
        <a:bodyPr/>
        <a:lstStyle/>
        <a:p>
          <a:endParaRPr lang="en-US"/>
        </a:p>
      </dgm:t>
    </dgm:pt>
    <dgm:pt modelId="{931AFE32-F0CE-474A-8354-05879CEC29E4}" type="sibTrans" cxnId="{4554B10B-E6E3-4DBD-8301-5E8E5EAFE74E}">
      <dgm:prSet/>
      <dgm:spPr/>
      <dgm:t>
        <a:bodyPr/>
        <a:lstStyle/>
        <a:p>
          <a:endParaRPr lang="en-US"/>
        </a:p>
      </dgm:t>
    </dgm:pt>
    <dgm:pt modelId="{B3FA36B3-DACD-4097-83DF-C3479917B125}">
      <dgm:prSet phldrT="[Text]"/>
      <dgm:spPr/>
      <dgm:t>
        <a:bodyPr/>
        <a:lstStyle/>
        <a:p>
          <a:r>
            <a:rPr lang="en-US" dirty="0"/>
            <a:t>Clinical Expertise</a:t>
          </a:r>
        </a:p>
      </dgm:t>
    </dgm:pt>
    <dgm:pt modelId="{C451D294-3338-4E88-A592-C51CF918C529}" type="parTrans" cxnId="{1CF3ABEB-D0D3-4A5C-BBE4-8FE7FFF81468}">
      <dgm:prSet/>
      <dgm:spPr/>
      <dgm:t>
        <a:bodyPr/>
        <a:lstStyle/>
        <a:p>
          <a:endParaRPr lang="en-US"/>
        </a:p>
      </dgm:t>
    </dgm:pt>
    <dgm:pt modelId="{8FADBFF5-BDAD-4082-85EE-14EE125B8D98}" type="sibTrans" cxnId="{1CF3ABEB-D0D3-4A5C-BBE4-8FE7FFF81468}">
      <dgm:prSet/>
      <dgm:spPr/>
      <dgm:t>
        <a:bodyPr/>
        <a:lstStyle/>
        <a:p>
          <a:endParaRPr lang="en-US"/>
        </a:p>
      </dgm:t>
    </dgm:pt>
    <dgm:pt modelId="{4E558BD1-E44C-4FE1-9F75-7C6A4BE674CE}">
      <dgm:prSet phldrT="[Text]"/>
      <dgm:spPr/>
      <dgm:t>
        <a:bodyPr/>
        <a:lstStyle/>
        <a:p>
          <a:r>
            <a:rPr lang="en-US" dirty="0"/>
            <a:t>Patient’s Values &amp; Preferences</a:t>
          </a:r>
        </a:p>
      </dgm:t>
    </dgm:pt>
    <dgm:pt modelId="{6AD8D636-53AE-4743-AFD3-CB8425AE8F1D}" type="parTrans" cxnId="{3888AE26-4E63-4DCE-8D9B-7FB51B454223}">
      <dgm:prSet/>
      <dgm:spPr/>
      <dgm:t>
        <a:bodyPr/>
        <a:lstStyle/>
        <a:p>
          <a:endParaRPr lang="en-US"/>
        </a:p>
      </dgm:t>
    </dgm:pt>
    <dgm:pt modelId="{0269AA62-1CF9-469F-8D11-A28181747106}" type="sibTrans" cxnId="{3888AE26-4E63-4DCE-8D9B-7FB51B454223}">
      <dgm:prSet/>
      <dgm:spPr/>
      <dgm:t>
        <a:bodyPr/>
        <a:lstStyle/>
        <a:p>
          <a:endParaRPr lang="en-US"/>
        </a:p>
      </dgm:t>
    </dgm:pt>
    <dgm:pt modelId="{DF06FBC1-6EF7-401E-B179-693E01E042AD}" type="pres">
      <dgm:prSet presAssocID="{47C8E582-4FB9-403D-8B47-20C7648955F2}" presName="compositeShape" presStyleCnt="0">
        <dgm:presLayoutVars>
          <dgm:chMax val="7"/>
          <dgm:dir/>
          <dgm:resizeHandles val="exact"/>
        </dgm:presLayoutVars>
      </dgm:prSet>
      <dgm:spPr/>
    </dgm:pt>
    <dgm:pt modelId="{86F6F159-6865-4C25-87E8-F9E55172B005}" type="pres">
      <dgm:prSet presAssocID="{4C44A874-761E-490F-BAC8-5F289CA2053D}" presName="circ1" presStyleLbl="vennNode1" presStyleIdx="0" presStyleCnt="3"/>
      <dgm:spPr/>
    </dgm:pt>
    <dgm:pt modelId="{A40AA5BD-1045-4D89-A62B-AE532C1EEF7A}" type="pres">
      <dgm:prSet presAssocID="{4C44A874-761E-490F-BAC8-5F289CA2053D}" presName="circ1Tx" presStyleLbl="revTx" presStyleIdx="0" presStyleCnt="0">
        <dgm:presLayoutVars>
          <dgm:chMax val="0"/>
          <dgm:chPref val="0"/>
          <dgm:bulletEnabled val="1"/>
        </dgm:presLayoutVars>
      </dgm:prSet>
      <dgm:spPr/>
    </dgm:pt>
    <dgm:pt modelId="{A4DE6CD1-C40A-4B18-80D5-17CE489627FC}" type="pres">
      <dgm:prSet presAssocID="{B3FA36B3-DACD-4097-83DF-C3479917B125}" presName="circ2" presStyleLbl="vennNode1" presStyleIdx="1" presStyleCnt="3"/>
      <dgm:spPr/>
    </dgm:pt>
    <dgm:pt modelId="{B1FAD2A7-5E00-4614-8F4F-F0A1902AE1FB}" type="pres">
      <dgm:prSet presAssocID="{B3FA36B3-DACD-4097-83DF-C3479917B125}" presName="circ2Tx" presStyleLbl="revTx" presStyleIdx="0" presStyleCnt="0">
        <dgm:presLayoutVars>
          <dgm:chMax val="0"/>
          <dgm:chPref val="0"/>
          <dgm:bulletEnabled val="1"/>
        </dgm:presLayoutVars>
      </dgm:prSet>
      <dgm:spPr/>
    </dgm:pt>
    <dgm:pt modelId="{C734270B-6CF2-4612-B54B-6FAE2D79C289}" type="pres">
      <dgm:prSet presAssocID="{4E558BD1-E44C-4FE1-9F75-7C6A4BE674CE}" presName="circ3" presStyleLbl="vennNode1" presStyleIdx="2" presStyleCnt="3" custLinFactNeighborY="-1435"/>
      <dgm:spPr/>
    </dgm:pt>
    <dgm:pt modelId="{135E32F4-013B-4CF3-8C75-92047CC897DA}" type="pres">
      <dgm:prSet presAssocID="{4E558BD1-E44C-4FE1-9F75-7C6A4BE674CE}" presName="circ3Tx" presStyleLbl="revTx" presStyleIdx="0" presStyleCnt="0">
        <dgm:presLayoutVars>
          <dgm:chMax val="0"/>
          <dgm:chPref val="0"/>
          <dgm:bulletEnabled val="1"/>
        </dgm:presLayoutVars>
      </dgm:prSet>
      <dgm:spPr/>
    </dgm:pt>
  </dgm:ptLst>
  <dgm:cxnLst>
    <dgm:cxn modelId="{4554B10B-E6E3-4DBD-8301-5E8E5EAFE74E}" srcId="{47C8E582-4FB9-403D-8B47-20C7648955F2}" destId="{4C44A874-761E-490F-BAC8-5F289CA2053D}" srcOrd="0" destOrd="0" parTransId="{A22EE2C9-6EB8-4639-B3FD-2D4372A5D2A5}" sibTransId="{931AFE32-F0CE-474A-8354-05879CEC29E4}"/>
    <dgm:cxn modelId="{92EAFE25-FCFA-4C80-ABA9-D30CB1D680B2}" type="presOf" srcId="{B3FA36B3-DACD-4097-83DF-C3479917B125}" destId="{A4DE6CD1-C40A-4B18-80D5-17CE489627FC}" srcOrd="0" destOrd="0" presId="urn:microsoft.com/office/officeart/2005/8/layout/venn1"/>
    <dgm:cxn modelId="{3888AE26-4E63-4DCE-8D9B-7FB51B454223}" srcId="{47C8E582-4FB9-403D-8B47-20C7648955F2}" destId="{4E558BD1-E44C-4FE1-9F75-7C6A4BE674CE}" srcOrd="2" destOrd="0" parTransId="{6AD8D636-53AE-4743-AFD3-CB8425AE8F1D}" sibTransId="{0269AA62-1CF9-469F-8D11-A28181747106}"/>
    <dgm:cxn modelId="{6EEB0634-7F93-4208-A40D-4836E1923D85}" type="presOf" srcId="{4C44A874-761E-490F-BAC8-5F289CA2053D}" destId="{A40AA5BD-1045-4D89-A62B-AE532C1EEF7A}" srcOrd="1" destOrd="0" presId="urn:microsoft.com/office/officeart/2005/8/layout/venn1"/>
    <dgm:cxn modelId="{7C402256-694C-48E7-9A07-04FD06C8E942}" type="presOf" srcId="{4E558BD1-E44C-4FE1-9F75-7C6A4BE674CE}" destId="{C734270B-6CF2-4612-B54B-6FAE2D79C289}" srcOrd="0" destOrd="0" presId="urn:microsoft.com/office/officeart/2005/8/layout/venn1"/>
    <dgm:cxn modelId="{E8D58E5A-264B-4697-8A28-A995414E7B94}" type="presOf" srcId="{4E558BD1-E44C-4FE1-9F75-7C6A4BE674CE}" destId="{135E32F4-013B-4CF3-8C75-92047CC897DA}" srcOrd="1" destOrd="0" presId="urn:microsoft.com/office/officeart/2005/8/layout/venn1"/>
    <dgm:cxn modelId="{C305E483-D121-473B-9FCD-BD3D7079FA05}" type="presOf" srcId="{47C8E582-4FB9-403D-8B47-20C7648955F2}" destId="{DF06FBC1-6EF7-401E-B179-693E01E042AD}" srcOrd="0" destOrd="0" presId="urn:microsoft.com/office/officeart/2005/8/layout/venn1"/>
    <dgm:cxn modelId="{2B6EFEA5-29A5-4583-93ED-24D5E042D396}" type="presOf" srcId="{B3FA36B3-DACD-4097-83DF-C3479917B125}" destId="{B1FAD2A7-5E00-4614-8F4F-F0A1902AE1FB}" srcOrd="1" destOrd="0" presId="urn:microsoft.com/office/officeart/2005/8/layout/venn1"/>
    <dgm:cxn modelId="{37663CC8-B237-4E5E-ACFB-22AB6642D7F1}" type="presOf" srcId="{4C44A874-761E-490F-BAC8-5F289CA2053D}" destId="{86F6F159-6865-4C25-87E8-F9E55172B005}" srcOrd="0" destOrd="0" presId="urn:microsoft.com/office/officeart/2005/8/layout/venn1"/>
    <dgm:cxn modelId="{1CF3ABEB-D0D3-4A5C-BBE4-8FE7FFF81468}" srcId="{47C8E582-4FB9-403D-8B47-20C7648955F2}" destId="{B3FA36B3-DACD-4097-83DF-C3479917B125}" srcOrd="1" destOrd="0" parTransId="{C451D294-3338-4E88-A592-C51CF918C529}" sibTransId="{8FADBFF5-BDAD-4082-85EE-14EE125B8D98}"/>
    <dgm:cxn modelId="{13DCE32B-28A5-428A-8543-D962096D6AC8}" type="presParOf" srcId="{DF06FBC1-6EF7-401E-B179-693E01E042AD}" destId="{86F6F159-6865-4C25-87E8-F9E55172B005}" srcOrd="0" destOrd="0" presId="urn:microsoft.com/office/officeart/2005/8/layout/venn1"/>
    <dgm:cxn modelId="{E05A142D-6120-4BD1-B2CF-90D350B33401}" type="presParOf" srcId="{DF06FBC1-6EF7-401E-B179-693E01E042AD}" destId="{A40AA5BD-1045-4D89-A62B-AE532C1EEF7A}" srcOrd="1" destOrd="0" presId="urn:microsoft.com/office/officeart/2005/8/layout/venn1"/>
    <dgm:cxn modelId="{C8FDA67F-DBF9-4CE4-926B-6F786EF6F7E5}" type="presParOf" srcId="{DF06FBC1-6EF7-401E-B179-693E01E042AD}" destId="{A4DE6CD1-C40A-4B18-80D5-17CE489627FC}" srcOrd="2" destOrd="0" presId="urn:microsoft.com/office/officeart/2005/8/layout/venn1"/>
    <dgm:cxn modelId="{71DAD36D-4A96-437F-9A74-DE6FEA91C857}" type="presParOf" srcId="{DF06FBC1-6EF7-401E-B179-693E01E042AD}" destId="{B1FAD2A7-5E00-4614-8F4F-F0A1902AE1FB}" srcOrd="3" destOrd="0" presId="urn:microsoft.com/office/officeart/2005/8/layout/venn1"/>
    <dgm:cxn modelId="{8CD99F3F-847E-4F33-A71F-76360B724EE5}" type="presParOf" srcId="{DF06FBC1-6EF7-401E-B179-693E01E042AD}" destId="{C734270B-6CF2-4612-B54B-6FAE2D79C289}" srcOrd="4" destOrd="0" presId="urn:microsoft.com/office/officeart/2005/8/layout/venn1"/>
    <dgm:cxn modelId="{3558998C-5370-4530-8685-A88605ACF0C6}" type="presParOf" srcId="{DF06FBC1-6EF7-401E-B179-693E01E042AD}" destId="{135E32F4-013B-4CF3-8C75-92047CC897D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6F159-6865-4C25-87E8-F9E55172B005}">
      <dsp:nvSpPr>
        <dsp:cNvPr id="0" name=""/>
        <dsp:cNvSpPr/>
      </dsp:nvSpPr>
      <dsp:spPr>
        <a:xfrm>
          <a:off x="1624012" y="60920"/>
          <a:ext cx="2924175" cy="2924175"/>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Best Current Scientific Evidence</a:t>
          </a:r>
        </a:p>
      </dsp:txBody>
      <dsp:txXfrm>
        <a:off x="2013902" y="572650"/>
        <a:ext cx="2144395" cy="1315878"/>
      </dsp:txXfrm>
    </dsp:sp>
    <dsp:sp modelId="{A4DE6CD1-C40A-4B18-80D5-17CE489627FC}">
      <dsp:nvSpPr>
        <dsp:cNvPr id="0" name=""/>
        <dsp:cNvSpPr/>
      </dsp:nvSpPr>
      <dsp:spPr>
        <a:xfrm>
          <a:off x="2679152" y="1888529"/>
          <a:ext cx="2924175" cy="2924175"/>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Clinical Expertise</a:t>
          </a:r>
        </a:p>
      </dsp:txBody>
      <dsp:txXfrm>
        <a:off x="3573462" y="2643941"/>
        <a:ext cx="1754505" cy="1608296"/>
      </dsp:txXfrm>
    </dsp:sp>
    <dsp:sp modelId="{C734270B-6CF2-4612-B54B-6FAE2D79C289}">
      <dsp:nvSpPr>
        <dsp:cNvPr id="0" name=""/>
        <dsp:cNvSpPr/>
      </dsp:nvSpPr>
      <dsp:spPr>
        <a:xfrm>
          <a:off x="568872" y="1846567"/>
          <a:ext cx="2924175" cy="2924175"/>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Patient’s Values &amp; Preferences</a:t>
          </a:r>
        </a:p>
      </dsp:txBody>
      <dsp:txXfrm>
        <a:off x="844232" y="2601979"/>
        <a:ext cx="1754505" cy="16082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F0A83-D3A7-40CF-80E3-36E05A7A97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BD4402-50A9-43D9-844A-5E72B259E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5A36C0-C5F1-4EEA-BCEB-CC327285D48D}"/>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D8AD577E-C8C6-4E83-A506-D71BBA0B5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BF48E-BE14-4F59-A4A4-45E11106626A}"/>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3343886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353CA-1357-497C-9886-768A4ADEE2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082937-6F34-401B-96D9-02D3AA413F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6C940-BE1C-43D4-95B2-9F2388BDE3A1}"/>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FAD83FEA-D343-4DA5-8395-1A641556D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1979B-8733-4DDF-BCCE-47AC04B58061}"/>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4313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C991D8-FBA7-4BBE-81EE-3E90815F55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802CCA-5158-4DBB-94DF-8FBCDE13F68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838E2-AADE-47DF-8DD8-064A5277254F}"/>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C9E7F59E-1F89-4418-86BB-7E0777392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CB2A5-26F2-4D01-958C-E27714971405}"/>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164407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20C3-354E-4A95-A4D9-60E2F449E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213217-9006-46D6-8038-23CA83F5D3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A689E-DAB9-4AC1-8650-76185FE046B0}"/>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549604AF-FD67-45D9-898D-A732F223C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8AB25-2CA0-4FFE-8DB8-CF0DC9FF665E}"/>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256247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5468-7406-4241-8751-95ECF9668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B15E3F-9FD5-403F-9D08-E24560C11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A95999-B246-4FEF-A6C4-AC3796652727}"/>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3C9C6FD3-1461-44BD-A7CE-132E575AB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E99D8E-A90A-4A34-86C0-876175A38E09}"/>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861607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EFE4-EF15-43DD-ADE6-6D89A9D8F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7B4D36-BF39-452F-958F-7AED74346F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13DD0C-AF95-4FA2-863C-EBD8A40B03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8560F-E0CD-4B6D-A7D7-89B98E0F5EF8}"/>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6" name="Footer Placeholder 5">
            <a:extLst>
              <a:ext uri="{FF2B5EF4-FFF2-40B4-BE49-F238E27FC236}">
                <a16:creationId xmlns:a16="http://schemas.microsoft.com/office/drawing/2014/main" id="{26ADFD92-DDE6-4153-9D82-89E48CAE8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19998-8D09-4F65-8EAB-167EFF7479FC}"/>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197160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5690-3968-4AE2-B136-7E8250E844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F5262-4CE1-4AD6-9888-792F5564C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B787CA-F641-404A-8F7C-F5040159EE0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C78BF5-3AFB-4FFE-9E1E-9D45DA95B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5B123D-9D90-4BC8-AA59-A324363728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1D827D-5A8B-4EBE-9368-52954744E46D}"/>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8" name="Footer Placeholder 7">
            <a:extLst>
              <a:ext uri="{FF2B5EF4-FFF2-40B4-BE49-F238E27FC236}">
                <a16:creationId xmlns:a16="http://schemas.microsoft.com/office/drawing/2014/main" id="{4F8EFA35-72FC-427E-847D-922A92F416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868581-5DF4-4CC7-BF1C-5C6290E1EFAA}"/>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2072112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F35D-5550-47C1-95AB-8D3A9A78E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48F1FB-036C-44D8-ACA2-2C35B5CE8D05}"/>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4" name="Footer Placeholder 3">
            <a:extLst>
              <a:ext uri="{FF2B5EF4-FFF2-40B4-BE49-F238E27FC236}">
                <a16:creationId xmlns:a16="http://schemas.microsoft.com/office/drawing/2014/main" id="{86DE8A4D-EF38-4F45-9D4A-F24EBDC0DA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2F82DA-6A7E-408F-BA77-EF5AA48800D6}"/>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165746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59E875-E8F1-411C-BBBB-3AFBB87B8DB1}"/>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3" name="Footer Placeholder 2">
            <a:extLst>
              <a:ext uri="{FF2B5EF4-FFF2-40B4-BE49-F238E27FC236}">
                <a16:creationId xmlns:a16="http://schemas.microsoft.com/office/drawing/2014/main" id="{BD406A6D-B85E-4180-841B-4E2CE7BE6B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AF2AAC-93DC-4624-80FF-D2AF7E6D6DA0}"/>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359466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F6740-3D75-45AE-938B-ED2664FFD1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51E81C-5AEB-4B28-A1CA-457D4555D2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33432-AB82-4749-BAEF-4B728F745D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C2AAFA-516E-495E-8939-1E1122C8CC09}"/>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6" name="Footer Placeholder 5">
            <a:extLst>
              <a:ext uri="{FF2B5EF4-FFF2-40B4-BE49-F238E27FC236}">
                <a16:creationId xmlns:a16="http://schemas.microsoft.com/office/drawing/2014/main" id="{034479A8-5814-48E3-A45F-930B4F6E62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766B5-FEA7-4426-A97B-BD05529BBFB7}"/>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997563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37667-762B-41EF-AC27-A510B8CA1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6F1A35-2C6F-4904-BC15-EB303E2E14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ECAFC1-C83C-4787-A1F4-AB48BAFF7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1BB2BB-1CAA-4DAA-A81B-4F4B7E440AAC}"/>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6" name="Footer Placeholder 5">
            <a:extLst>
              <a:ext uri="{FF2B5EF4-FFF2-40B4-BE49-F238E27FC236}">
                <a16:creationId xmlns:a16="http://schemas.microsoft.com/office/drawing/2014/main" id="{99FF38C9-9628-4D1C-92AC-30C2EC6F6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DDCB5-74F2-47FE-9D88-848489FA6054}"/>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381793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F2C7F-B555-4B89-9F9F-235E93AA94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859CA6-3033-4E94-8A89-ED9F72A8FC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2E3AA5C-7314-4886-A658-B22E8FC7E8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6BE27729-74BA-46C5-9A08-4C2CC8834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8BE86A-411E-4A72-9070-9377281FC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98F82-649A-4437-9064-1786ADE6823D}" type="slidenum">
              <a:rPr lang="en-US" smtClean="0"/>
              <a:t>‹#›</a:t>
            </a:fld>
            <a:endParaRPr lang="en-US"/>
          </a:p>
        </p:txBody>
      </p:sp>
    </p:spTree>
    <p:extLst>
      <p:ext uri="{BB962C8B-B14F-4D97-AF65-F5344CB8AC3E}">
        <p14:creationId xmlns:p14="http://schemas.microsoft.com/office/powerpoint/2010/main" val="412641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Marquette_University_School_of_Dentistry" TargetMode="External"/><Relationship Id="rId2" Type="http://schemas.openxmlformats.org/officeDocument/2006/relationships/image" Target="../media/image2.jpg&amp;ehk=1x54yEWBGW8O9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motorcycle-hero.deviantart.com/art/Stand-Back-I-m-Going-to-Try-Science-574575106" TargetMode="External"/><Relationship Id="rId2" Type="http://schemas.openxmlformats.org/officeDocument/2006/relationships/image" Target="../media/image5.png&amp;ehk=vVPqCHCY1IbvY2keAI0"/><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maturitascafe.com/2012/03/26/the-gift-of-mentors-and-sponsors/"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4.0/"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writing.wisc.edu/Handbook/DocCSE_NameYear.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musod.org/rounds/login.php"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rt3region4.ncdpi.wikispaces.net/Creating+District+Benchmark+Assessments+in+Home+Base" TargetMode="External"/><Relationship Id="rId2" Type="http://schemas.openxmlformats.org/officeDocument/2006/relationships/image" Target="../media/image4.jpg&amp;ehk=wG1Kj91sweuXleebT9erDg&amp;r=0&amp;pid=OfficeInsert"/><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ebd.ada.org/en/about" TargetMode="Externa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0B27210-D0CA-4654-B3E3-9ABB4F178E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6845A1-DB76-4D1E-9344-D1565927EA24}"/>
              </a:ext>
            </a:extLst>
          </p:cNvPr>
          <p:cNvSpPr>
            <a:spLocks noGrp="1"/>
          </p:cNvSpPr>
          <p:nvPr>
            <p:ph type="ctrTitle"/>
          </p:nvPr>
        </p:nvSpPr>
        <p:spPr>
          <a:xfrm>
            <a:off x="6746628" y="1783959"/>
            <a:ext cx="4645250" cy="2889114"/>
          </a:xfrm>
        </p:spPr>
        <p:txBody>
          <a:bodyPr anchor="b">
            <a:normAutofit/>
          </a:bodyPr>
          <a:lstStyle/>
          <a:p>
            <a:pPr algn="l"/>
            <a:r>
              <a:rPr lang="en-US" b="1" spc="50">
                <a:ln w="0"/>
                <a:effectLst>
                  <a:innerShdw blurRad="63500" dist="50800" dir="13500000">
                    <a:srgbClr val="000000">
                      <a:alpha val="50000"/>
                    </a:srgbClr>
                  </a:innerShdw>
                </a:effectLst>
                <a:latin typeface="Poor Richard" panose="02080502050505020702" pitchFamily="18" charset="0"/>
              </a:rPr>
              <a:t>Dental Rounds</a:t>
            </a:r>
            <a:br>
              <a:rPr lang="en-US" b="1" spc="50">
                <a:ln w="0"/>
                <a:effectLst>
                  <a:innerShdw blurRad="63500" dist="50800" dir="13500000">
                    <a:srgbClr val="000000">
                      <a:alpha val="50000"/>
                    </a:srgbClr>
                  </a:innerShdw>
                </a:effectLst>
                <a:latin typeface="Poor Richard" panose="02080502050505020702" pitchFamily="18" charset="0"/>
              </a:rPr>
            </a:br>
            <a:r>
              <a:rPr lang="en-US" b="1" spc="50">
                <a:ln w="0"/>
                <a:effectLst>
                  <a:innerShdw blurRad="63500" dist="50800" dir="13500000">
                    <a:srgbClr val="000000">
                      <a:alpha val="50000"/>
                    </a:srgbClr>
                  </a:innerShdw>
                </a:effectLst>
                <a:latin typeface="Poor Richard" panose="02080502050505020702" pitchFamily="18" charset="0"/>
              </a:rPr>
              <a:t>Fall 2018</a:t>
            </a:r>
          </a:p>
        </p:txBody>
      </p:sp>
      <p:sp>
        <p:nvSpPr>
          <p:cNvPr id="3" name="Subtitle 2">
            <a:extLst>
              <a:ext uri="{FF2B5EF4-FFF2-40B4-BE49-F238E27FC236}">
                <a16:creationId xmlns:a16="http://schemas.microsoft.com/office/drawing/2014/main" id="{080C566F-299D-474B-A680-98F44930F6A5}"/>
              </a:ext>
            </a:extLst>
          </p:cNvPr>
          <p:cNvSpPr>
            <a:spLocks noGrp="1"/>
          </p:cNvSpPr>
          <p:nvPr>
            <p:ph type="subTitle" idx="1"/>
          </p:nvPr>
        </p:nvSpPr>
        <p:spPr>
          <a:xfrm>
            <a:off x="6746627" y="4750893"/>
            <a:ext cx="4645250" cy="1147863"/>
          </a:xfrm>
        </p:spPr>
        <p:txBody>
          <a:bodyPr anchor="t">
            <a:normAutofit/>
          </a:bodyPr>
          <a:lstStyle/>
          <a:p>
            <a:pPr algn="l"/>
            <a:endParaRPr lang="en-US" sz="2000"/>
          </a:p>
          <a:p>
            <a:pPr algn="l"/>
            <a:r>
              <a:rPr lang="en-US" sz="2000" b="1" spc="50">
                <a:ln w="0"/>
                <a:effectLst>
                  <a:innerShdw blurRad="63500" dist="50800" dir="13500000">
                    <a:srgbClr val="000000">
                      <a:alpha val="50000"/>
                    </a:srgbClr>
                  </a:innerShdw>
                </a:effectLst>
                <a:latin typeface="Poor Richard" panose="02080502050505020702" pitchFamily="18" charset="0"/>
              </a:rPr>
              <a:t>D1 Orientation</a:t>
            </a:r>
          </a:p>
        </p:txBody>
      </p:sp>
      <p:sp>
        <p:nvSpPr>
          <p:cNvPr id="52" name="Freeform: Shape 51">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70B66945-4967-4040-926D-DCA44313CD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generated with very high confidence">
            <a:extLst>
              <a:ext uri="{FF2B5EF4-FFF2-40B4-BE49-F238E27FC236}">
                <a16:creationId xmlns:a16="http://schemas.microsoft.com/office/drawing/2014/main" id="{97CF900A-4174-453E-92A6-53EC24AC6B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9382" y="1110598"/>
            <a:ext cx="4047843" cy="3268633"/>
          </a:xfrm>
          <a:prstGeom prst="rect">
            <a:avLst/>
          </a:prstGeom>
        </p:spPr>
      </p:pic>
    </p:spTree>
    <p:extLst>
      <p:ext uri="{BB962C8B-B14F-4D97-AF65-F5344CB8AC3E}">
        <p14:creationId xmlns:p14="http://schemas.microsoft.com/office/powerpoint/2010/main" val="332967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DBC2-6A3F-4586-80DE-5DEA7DA5D779}"/>
              </a:ext>
            </a:extLst>
          </p:cNvPr>
          <p:cNvSpPr>
            <a:spLocks noGrp="1"/>
          </p:cNvSpPr>
          <p:nvPr>
            <p:ph type="title"/>
          </p:nvPr>
        </p:nvSpPr>
        <p:spPr/>
        <p:txBody>
          <a:bodyPr/>
          <a:lstStyle/>
          <a:p>
            <a:r>
              <a:rPr lang="en-US" dirty="0"/>
              <a:t>Team Presentation</a:t>
            </a:r>
          </a:p>
        </p:txBody>
      </p:sp>
      <p:sp>
        <p:nvSpPr>
          <p:cNvPr id="3" name="Content Placeholder 2">
            <a:extLst>
              <a:ext uri="{FF2B5EF4-FFF2-40B4-BE49-F238E27FC236}">
                <a16:creationId xmlns:a16="http://schemas.microsoft.com/office/drawing/2014/main" id="{98D43C8C-20CF-48EA-8124-D34071533184}"/>
              </a:ext>
            </a:extLst>
          </p:cNvPr>
          <p:cNvSpPr>
            <a:spLocks noGrp="1"/>
          </p:cNvSpPr>
          <p:nvPr>
            <p:ph sz="half" idx="1"/>
          </p:nvPr>
        </p:nvSpPr>
        <p:spPr>
          <a:xfrm>
            <a:off x="554182" y="1825625"/>
            <a:ext cx="5465618" cy="4351338"/>
          </a:xfrm>
        </p:spPr>
        <p:txBody>
          <a:bodyPr>
            <a:normAutofit fontScale="70000" lnSpcReduction="20000"/>
          </a:bodyPr>
          <a:lstStyle/>
          <a:p>
            <a:pPr>
              <a:lnSpc>
                <a:spcPct val="120000"/>
              </a:lnSpc>
            </a:pPr>
            <a:r>
              <a:rPr lang="en-US" b="1" dirty="0"/>
              <a:t>D4: Team leader</a:t>
            </a:r>
          </a:p>
          <a:p>
            <a:pPr lvl="1">
              <a:lnSpc>
                <a:spcPct val="120000"/>
              </a:lnSpc>
            </a:pPr>
            <a:r>
              <a:rPr lang="en-US" dirty="0"/>
              <a:t>Presents the clinical case (10 min)</a:t>
            </a:r>
          </a:p>
          <a:p>
            <a:pPr lvl="1">
              <a:lnSpc>
                <a:spcPct val="120000"/>
              </a:lnSpc>
            </a:pPr>
            <a:r>
              <a:rPr lang="en-US" dirty="0"/>
              <a:t>Patient of record with a specific problem </a:t>
            </a:r>
          </a:p>
          <a:p>
            <a:pPr>
              <a:lnSpc>
                <a:spcPct val="120000"/>
              </a:lnSpc>
            </a:pPr>
            <a:r>
              <a:rPr lang="en-US" b="1" dirty="0">
                <a:solidFill>
                  <a:srgbClr val="FFFF00"/>
                </a:solidFill>
              </a:rPr>
              <a:t>D1: Basic Science aspect of the case </a:t>
            </a:r>
          </a:p>
          <a:p>
            <a:pPr lvl="1">
              <a:lnSpc>
                <a:spcPct val="120000"/>
              </a:lnSpc>
            </a:pPr>
            <a:r>
              <a:rPr lang="en-US" dirty="0">
                <a:solidFill>
                  <a:srgbClr val="FFFF00"/>
                </a:solidFill>
              </a:rPr>
              <a:t>(5 min)</a:t>
            </a:r>
          </a:p>
          <a:p>
            <a:pPr lvl="1">
              <a:lnSpc>
                <a:spcPct val="120000"/>
              </a:lnSpc>
            </a:pPr>
            <a:r>
              <a:rPr lang="en-US" dirty="0">
                <a:solidFill>
                  <a:srgbClr val="FFFF00"/>
                </a:solidFill>
              </a:rPr>
              <a:t>Normal form and function as it relates to the patient’s problem</a:t>
            </a:r>
          </a:p>
          <a:p>
            <a:pPr>
              <a:lnSpc>
                <a:spcPct val="120000"/>
              </a:lnSpc>
            </a:pPr>
            <a:r>
              <a:rPr lang="en-US" b="1" dirty="0"/>
              <a:t>D2: Pathology aspect of the case </a:t>
            </a:r>
          </a:p>
          <a:p>
            <a:pPr lvl="1">
              <a:lnSpc>
                <a:spcPct val="120000"/>
              </a:lnSpc>
            </a:pPr>
            <a:r>
              <a:rPr lang="en-US" dirty="0"/>
              <a:t>(5 min)</a:t>
            </a:r>
          </a:p>
          <a:p>
            <a:pPr lvl="1">
              <a:lnSpc>
                <a:spcPct val="120000"/>
              </a:lnSpc>
            </a:pPr>
            <a:r>
              <a:rPr lang="en-US" dirty="0"/>
              <a:t>Addresses the abnormality, disease process related to the patient’s problem</a:t>
            </a:r>
          </a:p>
          <a:p>
            <a:pPr lvl="1"/>
            <a:endParaRPr lang="en-US" dirty="0"/>
          </a:p>
        </p:txBody>
      </p:sp>
      <p:sp>
        <p:nvSpPr>
          <p:cNvPr id="4" name="Content Placeholder 3">
            <a:extLst>
              <a:ext uri="{FF2B5EF4-FFF2-40B4-BE49-F238E27FC236}">
                <a16:creationId xmlns:a16="http://schemas.microsoft.com/office/drawing/2014/main" id="{4397C794-C343-4CB8-91E6-4308FF1544B6}"/>
              </a:ext>
            </a:extLst>
          </p:cNvPr>
          <p:cNvSpPr>
            <a:spLocks noGrp="1"/>
          </p:cNvSpPr>
          <p:nvPr>
            <p:ph sz="half" idx="2"/>
          </p:nvPr>
        </p:nvSpPr>
        <p:spPr>
          <a:xfrm>
            <a:off x="6172200" y="1274618"/>
            <a:ext cx="5181600" cy="5084618"/>
          </a:xfrm>
        </p:spPr>
        <p:txBody>
          <a:bodyPr>
            <a:normAutofit fontScale="70000" lnSpcReduction="20000"/>
          </a:bodyPr>
          <a:lstStyle/>
          <a:p>
            <a:pPr>
              <a:lnSpc>
                <a:spcPct val="120000"/>
              </a:lnSpc>
            </a:pPr>
            <a:r>
              <a:rPr lang="en-US" b="1" dirty="0"/>
              <a:t>D3: PICO question</a:t>
            </a:r>
          </a:p>
          <a:p>
            <a:pPr lvl="1">
              <a:lnSpc>
                <a:spcPct val="120000"/>
              </a:lnSpc>
            </a:pPr>
            <a:r>
              <a:rPr lang="en-US" dirty="0"/>
              <a:t>Evidence-based approach (10 min)</a:t>
            </a:r>
          </a:p>
          <a:p>
            <a:pPr lvl="1">
              <a:lnSpc>
                <a:spcPct val="120000"/>
              </a:lnSpc>
            </a:pPr>
            <a:r>
              <a:rPr lang="en-US" dirty="0"/>
              <a:t>Literature review – presents the scientific evidence behind proposed solutions to the clinical problem</a:t>
            </a:r>
          </a:p>
          <a:p>
            <a:pPr lvl="1">
              <a:lnSpc>
                <a:spcPct val="120000"/>
              </a:lnSpc>
            </a:pPr>
            <a:r>
              <a:rPr lang="en-US" dirty="0"/>
              <a:t>Critical appraisal: weigh the strength of the evidence</a:t>
            </a:r>
          </a:p>
          <a:p>
            <a:pPr>
              <a:lnSpc>
                <a:spcPct val="120000"/>
              </a:lnSpc>
            </a:pPr>
            <a:r>
              <a:rPr lang="en-US" b="1" dirty="0"/>
              <a:t>Discussion</a:t>
            </a:r>
            <a:r>
              <a:rPr lang="en-US" dirty="0"/>
              <a:t> – Students, Specialist, Group Leader (20 min)</a:t>
            </a:r>
          </a:p>
          <a:p>
            <a:pPr lvl="1">
              <a:lnSpc>
                <a:spcPct val="120000"/>
              </a:lnSpc>
            </a:pPr>
            <a:r>
              <a:rPr lang="en-US" dirty="0"/>
              <a:t>Address questions posted by observers</a:t>
            </a:r>
          </a:p>
          <a:p>
            <a:pPr lvl="1">
              <a:lnSpc>
                <a:spcPct val="120000"/>
              </a:lnSpc>
            </a:pPr>
            <a:r>
              <a:rPr lang="en-US" dirty="0"/>
              <a:t>What is the significance of the evidence to this case?</a:t>
            </a:r>
          </a:p>
          <a:p>
            <a:pPr lvl="1">
              <a:lnSpc>
                <a:spcPct val="120000"/>
              </a:lnSpc>
            </a:pPr>
            <a:r>
              <a:rPr lang="en-US" dirty="0"/>
              <a:t>How to advise the patient in treatment choices?</a:t>
            </a:r>
          </a:p>
          <a:p>
            <a:pPr lvl="1">
              <a:lnSpc>
                <a:spcPct val="120000"/>
              </a:lnSpc>
            </a:pPr>
            <a:r>
              <a:rPr lang="en-US" dirty="0"/>
              <a:t>Weighing the evidence, clinicians’ experience, patient circumstances &amp; preferences</a:t>
            </a:r>
          </a:p>
          <a:p>
            <a:endParaRPr lang="en-US" dirty="0"/>
          </a:p>
        </p:txBody>
      </p:sp>
    </p:spTree>
    <p:extLst>
      <p:ext uri="{BB962C8B-B14F-4D97-AF65-F5344CB8AC3E}">
        <p14:creationId xmlns:p14="http://schemas.microsoft.com/office/powerpoint/2010/main" val="4274921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7A75-C988-4DDA-9E95-66DA41F625EE}"/>
              </a:ext>
            </a:extLst>
          </p:cNvPr>
          <p:cNvSpPr>
            <a:spLocks noGrp="1"/>
          </p:cNvSpPr>
          <p:nvPr>
            <p:ph type="title"/>
          </p:nvPr>
        </p:nvSpPr>
        <p:spPr/>
        <p:txBody>
          <a:bodyPr>
            <a:normAutofit/>
          </a:bodyPr>
          <a:lstStyle/>
          <a:p>
            <a:r>
              <a:rPr lang="en-US" sz="3600" dirty="0"/>
              <a:t>D1 Responsibilities</a:t>
            </a:r>
            <a:br>
              <a:rPr lang="en-US" sz="3600" dirty="0"/>
            </a:br>
            <a:r>
              <a:rPr lang="en-US" sz="3600" dirty="0"/>
              <a:t>The Basic Science Question</a:t>
            </a:r>
          </a:p>
        </p:txBody>
      </p:sp>
      <p:sp>
        <p:nvSpPr>
          <p:cNvPr id="3" name="Content Placeholder 2">
            <a:extLst>
              <a:ext uri="{FF2B5EF4-FFF2-40B4-BE49-F238E27FC236}">
                <a16:creationId xmlns:a16="http://schemas.microsoft.com/office/drawing/2014/main" id="{2938A78D-50DA-438D-A7FB-EF23BD4C5788}"/>
              </a:ext>
            </a:extLst>
          </p:cNvPr>
          <p:cNvSpPr>
            <a:spLocks noGrp="1"/>
          </p:cNvSpPr>
          <p:nvPr>
            <p:ph idx="1"/>
          </p:nvPr>
        </p:nvSpPr>
        <p:spPr/>
        <p:txBody>
          <a:bodyPr>
            <a:normAutofit fontScale="92500" lnSpcReduction="10000"/>
          </a:bodyPr>
          <a:lstStyle/>
          <a:p>
            <a:r>
              <a:rPr lang="en-US" dirty="0"/>
              <a:t>Complete the Basic Science template</a:t>
            </a:r>
          </a:p>
          <a:p>
            <a:pPr lvl="1"/>
            <a:r>
              <a:rPr lang="en-US" dirty="0"/>
              <a:t>Written summary of basic science question.</a:t>
            </a:r>
          </a:p>
          <a:p>
            <a:pPr lvl="1"/>
            <a:r>
              <a:rPr lang="en-US" dirty="0"/>
              <a:t>References</a:t>
            </a:r>
          </a:p>
          <a:p>
            <a:pPr lvl="1"/>
            <a:r>
              <a:rPr lang="en-US" dirty="0"/>
              <a:t>Posted in MUSOD Rounds Web Site</a:t>
            </a:r>
          </a:p>
          <a:p>
            <a:r>
              <a:rPr lang="en-US" dirty="0"/>
              <a:t>Develop 1-2 PowerPoint slides</a:t>
            </a:r>
          </a:p>
          <a:p>
            <a:pPr lvl="1"/>
            <a:r>
              <a:rPr lang="en-US" dirty="0"/>
              <a:t>Highlights from the written Basic Science template</a:t>
            </a:r>
          </a:p>
          <a:p>
            <a:pPr lvl="1"/>
            <a:r>
              <a:rPr lang="en-US" dirty="0"/>
              <a:t>Illustrations</a:t>
            </a:r>
          </a:p>
          <a:p>
            <a:pPr lvl="1"/>
            <a:r>
              <a:rPr lang="en-US" dirty="0"/>
              <a:t>References</a:t>
            </a:r>
          </a:p>
          <a:p>
            <a:r>
              <a:rPr lang="en-US" dirty="0"/>
              <a:t>Brief (&lt;5 min) presentation</a:t>
            </a:r>
          </a:p>
          <a:p>
            <a:pPr lvl="1"/>
            <a:r>
              <a:rPr lang="en-US" dirty="0"/>
              <a:t>Address basic science question</a:t>
            </a:r>
          </a:p>
          <a:p>
            <a:pPr lvl="1"/>
            <a:r>
              <a:rPr lang="en-US" dirty="0"/>
              <a:t>Answer questions, participate in discussion with students, faculty, and other Rounds attendees.</a:t>
            </a:r>
          </a:p>
        </p:txBody>
      </p:sp>
      <p:pic>
        <p:nvPicPr>
          <p:cNvPr id="8" name="Picture 7" descr="A black sign with white text&#10;&#10;Description generated with high confidence">
            <a:extLst>
              <a:ext uri="{FF2B5EF4-FFF2-40B4-BE49-F238E27FC236}">
                <a16:creationId xmlns:a16="http://schemas.microsoft.com/office/drawing/2014/main" id="{A74CB750-D306-4136-9168-7F07D092D95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31317" y="681037"/>
            <a:ext cx="3648185" cy="2887277"/>
          </a:xfrm>
          <a:prstGeom prst="rect">
            <a:avLst/>
          </a:prstGeom>
          <a:solidFill>
            <a:srgbClr val="FF0000"/>
          </a:solidFill>
          <a:ln>
            <a:solidFill>
              <a:schemeClr val="accent1"/>
            </a:solidFill>
          </a:ln>
        </p:spPr>
      </p:pic>
      <p:sp>
        <p:nvSpPr>
          <p:cNvPr id="9" name="TextBox 8">
            <a:extLst>
              <a:ext uri="{FF2B5EF4-FFF2-40B4-BE49-F238E27FC236}">
                <a16:creationId xmlns:a16="http://schemas.microsoft.com/office/drawing/2014/main" id="{50229F5B-72E0-4484-B91B-AAD280D00C10}"/>
              </a:ext>
            </a:extLst>
          </p:cNvPr>
          <p:cNvSpPr txBox="1"/>
          <p:nvPr/>
        </p:nvSpPr>
        <p:spPr>
          <a:xfrm>
            <a:off x="8307238" y="3587835"/>
            <a:ext cx="3372264" cy="230832"/>
          </a:xfrm>
          <a:prstGeom prst="rect">
            <a:avLst/>
          </a:prstGeom>
          <a:noFill/>
        </p:spPr>
        <p:txBody>
          <a:bodyPr wrap="square" rtlCol="0">
            <a:spAutoFit/>
          </a:bodyPr>
          <a:lstStyle/>
          <a:p>
            <a:r>
              <a:rPr lang="en-US" sz="900" dirty="0">
                <a:hlinkClick r:id="rId3" tooltip="https://motorcycle-hero.deviantart.com/art/Stand-Back-I-m-Going-to-Try-Science-574575106"/>
              </a:rPr>
              <a:t>This Photo</a:t>
            </a:r>
            <a:r>
              <a:rPr lang="en-US" sz="900" dirty="0"/>
              <a:t> by Unknown Author is licensed under </a:t>
            </a:r>
            <a:r>
              <a:rPr lang="en-US" sz="900" dirty="0">
                <a:hlinkClick r:id="rId4" tooltip="https://creativecommons.org/licenses/by-nc-sa/3.0/"/>
              </a:rPr>
              <a:t>CC BY-NC-SA</a:t>
            </a:r>
            <a:endParaRPr lang="en-US" sz="900" dirty="0"/>
          </a:p>
        </p:txBody>
      </p:sp>
    </p:spTree>
    <p:extLst>
      <p:ext uri="{BB962C8B-B14F-4D97-AF65-F5344CB8AC3E}">
        <p14:creationId xmlns:p14="http://schemas.microsoft.com/office/powerpoint/2010/main" val="4000041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EEC2-602B-4BE7-9A89-0ADD2715073F}"/>
              </a:ext>
            </a:extLst>
          </p:cNvPr>
          <p:cNvSpPr>
            <a:spLocks noGrp="1"/>
          </p:cNvSpPr>
          <p:nvPr>
            <p:ph type="title"/>
          </p:nvPr>
        </p:nvSpPr>
        <p:spPr>
          <a:xfrm>
            <a:off x="838200" y="365125"/>
            <a:ext cx="7405255" cy="1325563"/>
          </a:xfrm>
        </p:spPr>
        <p:txBody>
          <a:bodyPr/>
          <a:lstStyle/>
          <a:p>
            <a:r>
              <a:rPr lang="en-US" dirty="0"/>
              <a:t>D4 Team Leader Responsibilities</a:t>
            </a:r>
          </a:p>
        </p:txBody>
      </p:sp>
      <p:sp>
        <p:nvSpPr>
          <p:cNvPr id="3" name="Content Placeholder 2">
            <a:extLst>
              <a:ext uri="{FF2B5EF4-FFF2-40B4-BE49-F238E27FC236}">
                <a16:creationId xmlns:a16="http://schemas.microsoft.com/office/drawing/2014/main" id="{850BDFD7-46F9-456B-A5C6-E94B44839A63}"/>
              </a:ext>
            </a:extLst>
          </p:cNvPr>
          <p:cNvSpPr>
            <a:spLocks noGrp="1"/>
          </p:cNvSpPr>
          <p:nvPr>
            <p:ph idx="1"/>
          </p:nvPr>
        </p:nvSpPr>
        <p:spPr>
          <a:xfrm>
            <a:off x="838200" y="2141537"/>
            <a:ext cx="10515600" cy="4351338"/>
          </a:xfrm>
        </p:spPr>
        <p:txBody>
          <a:bodyPr/>
          <a:lstStyle/>
          <a:p>
            <a:pPr>
              <a:lnSpc>
                <a:spcPct val="100000"/>
              </a:lnSpc>
            </a:pPr>
            <a:r>
              <a:rPr lang="en-US" dirty="0"/>
              <a:t>Oversees the vertical team</a:t>
            </a:r>
          </a:p>
          <a:p>
            <a:pPr>
              <a:lnSpc>
                <a:spcPct val="100000"/>
              </a:lnSpc>
            </a:pPr>
            <a:r>
              <a:rPr lang="en-US" dirty="0"/>
              <a:t>Selects the case and topic area</a:t>
            </a:r>
          </a:p>
          <a:p>
            <a:pPr>
              <a:lnSpc>
                <a:spcPct val="100000"/>
              </a:lnSpc>
            </a:pPr>
            <a:r>
              <a:rPr lang="en-US" dirty="0"/>
              <a:t>Contacts specialist faculty</a:t>
            </a:r>
          </a:p>
          <a:p>
            <a:pPr>
              <a:lnSpc>
                <a:spcPct val="100000"/>
              </a:lnSpc>
            </a:pPr>
            <a:r>
              <a:rPr lang="en-US" dirty="0"/>
              <a:t>Assigns </a:t>
            </a:r>
            <a:r>
              <a:rPr lang="en-US" i="1" dirty="0"/>
              <a:t>clinical question, pathology, and basic science </a:t>
            </a:r>
            <a:r>
              <a:rPr lang="en-US" dirty="0"/>
              <a:t>questions</a:t>
            </a:r>
          </a:p>
          <a:p>
            <a:pPr>
              <a:lnSpc>
                <a:spcPct val="100000"/>
              </a:lnSpc>
            </a:pPr>
            <a:r>
              <a:rPr lang="en-US" dirty="0"/>
              <a:t>May provide, or guide students to, reference materials</a:t>
            </a:r>
          </a:p>
          <a:p>
            <a:pPr>
              <a:lnSpc>
                <a:spcPct val="100000"/>
              </a:lnSpc>
            </a:pPr>
            <a:r>
              <a:rPr lang="en-US" dirty="0"/>
              <a:t>Compiles and posts the PowerPoint presentation, incorporating team member slides</a:t>
            </a:r>
          </a:p>
        </p:txBody>
      </p:sp>
      <p:pic>
        <p:nvPicPr>
          <p:cNvPr id="5" name="Picture 4" descr="A picture containing indoor&#10;&#10;Description generated with high confidence">
            <a:extLst>
              <a:ext uri="{FF2B5EF4-FFF2-40B4-BE49-F238E27FC236}">
                <a16:creationId xmlns:a16="http://schemas.microsoft.com/office/drawing/2014/main" id="{10CC8FC7-4400-49AD-9832-2BD5FD38D7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04564" y="65608"/>
            <a:ext cx="2349644" cy="3520033"/>
          </a:xfrm>
          <a:prstGeom prst="rect">
            <a:avLst/>
          </a:prstGeom>
        </p:spPr>
      </p:pic>
      <p:sp>
        <p:nvSpPr>
          <p:cNvPr id="6" name="TextBox 5">
            <a:extLst>
              <a:ext uri="{FF2B5EF4-FFF2-40B4-BE49-F238E27FC236}">
                <a16:creationId xmlns:a16="http://schemas.microsoft.com/office/drawing/2014/main" id="{FB35A7AE-E3F1-43FB-AF28-E9D8245A4167}"/>
              </a:ext>
            </a:extLst>
          </p:cNvPr>
          <p:cNvSpPr txBox="1"/>
          <p:nvPr/>
        </p:nvSpPr>
        <p:spPr>
          <a:xfrm>
            <a:off x="9004155" y="3667158"/>
            <a:ext cx="2524125" cy="369332"/>
          </a:xfrm>
          <a:prstGeom prst="rect">
            <a:avLst/>
          </a:prstGeom>
          <a:noFill/>
        </p:spPr>
        <p:txBody>
          <a:bodyPr wrap="square" rtlCol="0">
            <a:spAutoFit/>
          </a:bodyPr>
          <a:lstStyle/>
          <a:p>
            <a:r>
              <a:rPr lang="en-US" sz="900" dirty="0">
                <a:hlinkClick r:id="rId3" tooltip="http://maturitascafe.com/2012/03/26/the-gift-of-mentors-and-sponsors/"/>
              </a:rPr>
              <a:t>This Photo</a:t>
            </a:r>
            <a:r>
              <a:rPr lang="en-US" sz="900" dirty="0"/>
              <a:t> by Unknown Author is licensed under </a:t>
            </a:r>
            <a:r>
              <a:rPr lang="en-US" sz="900" dirty="0">
                <a:hlinkClick r:id="rId4" tooltip="https://creativecommons.org/licenses/by-nc-nd/4.0/"/>
              </a:rPr>
              <a:t>CC BY-NC-ND</a:t>
            </a:r>
            <a:endParaRPr lang="en-US" sz="900" dirty="0"/>
          </a:p>
        </p:txBody>
      </p:sp>
    </p:spTree>
    <p:extLst>
      <p:ext uri="{BB962C8B-B14F-4D97-AF65-F5344CB8AC3E}">
        <p14:creationId xmlns:p14="http://schemas.microsoft.com/office/powerpoint/2010/main" val="2768009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71B65-D292-4725-B03D-C52AA5AB3ECF}"/>
              </a:ext>
            </a:extLst>
          </p:cNvPr>
          <p:cNvSpPr>
            <a:spLocks noGrp="1"/>
          </p:cNvSpPr>
          <p:nvPr>
            <p:ph type="title"/>
          </p:nvPr>
        </p:nvSpPr>
        <p:spPr>
          <a:xfrm>
            <a:off x="838200" y="365125"/>
            <a:ext cx="10515600" cy="1311275"/>
          </a:xfrm>
        </p:spPr>
        <p:txBody>
          <a:bodyPr/>
          <a:lstStyle/>
          <a:p>
            <a:r>
              <a:rPr lang="en-US" dirty="0"/>
              <a:t>References</a:t>
            </a:r>
          </a:p>
        </p:txBody>
      </p:sp>
      <p:sp>
        <p:nvSpPr>
          <p:cNvPr id="3" name="Content Placeholder 2">
            <a:extLst>
              <a:ext uri="{FF2B5EF4-FFF2-40B4-BE49-F238E27FC236}">
                <a16:creationId xmlns:a16="http://schemas.microsoft.com/office/drawing/2014/main" id="{549B0E2B-DA5A-4420-B20F-9C57A0C3CC24}"/>
              </a:ext>
            </a:extLst>
          </p:cNvPr>
          <p:cNvSpPr>
            <a:spLocks noGrp="1"/>
          </p:cNvSpPr>
          <p:nvPr>
            <p:ph idx="1"/>
          </p:nvPr>
        </p:nvSpPr>
        <p:spPr>
          <a:xfrm>
            <a:off x="838200" y="1676400"/>
            <a:ext cx="10515600" cy="4500563"/>
          </a:xfrm>
        </p:spPr>
        <p:txBody>
          <a:bodyPr>
            <a:normAutofit fontScale="70000" lnSpcReduction="20000"/>
          </a:bodyPr>
          <a:lstStyle/>
          <a:p>
            <a:r>
              <a:rPr lang="en-US" dirty="0"/>
              <a:t>All references should be from </a:t>
            </a:r>
            <a:r>
              <a:rPr lang="en-US" u="sng" dirty="0"/>
              <a:t>established texts </a:t>
            </a:r>
            <a:r>
              <a:rPr lang="en-US" dirty="0"/>
              <a:t>or </a:t>
            </a:r>
            <a:r>
              <a:rPr lang="en-US" b="1" dirty="0"/>
              <a:t>peer reviewed, refereed journals </a:t>
            </a:r>
            <a:r>
              <a:rPr lang="en-US" dirty="0"/>
              <a:t>from a recognized specialty, or premier organization. </a:t>
            </a:r>
          </a:p>
          <a:p>
            <a:r>
              <a:rPr lang="en-US" dirty="0"/>
              <a:t>References should be cited accordingly so the Group Leader can review them for relevance and significance. If you are unsure of how to cite an end reference accordingly, please use this source: </a:t>
            </a:r>
          </a:p>
          <a:p>
            <a:r>
              <a:rPr lang="en-US" dirty="0"/>
              <a:t>The Writing Center, University of Wisconsin - Madison</a:t>
            </a:r>
          </a:p>
          <a:p>
            <a:pPr lvl="1"/>
            <a:r>
              <a:rPr lang="en-US" dirty="0">
                <a:hlinkClick r:id="rId2"/>
              </a:rPr>
              <a:t>https://writing.wisc.edu/Handbook/DocCSE_NameYear.html</a:t>
            </a:r>
            <a:r>
              <a:rPr lang="en-US" dirty="0"/>
              <a:t> </a:t>
            </a:r>
          </a:p>
          <a:p>
            <a:pPr marL="0" indent="0">
              <a:buNone/>
            </a:pPr>
            <a:endParaRPr lang="en-US" dirty="0"/>
          </a:p>
          <a:p>
            <a:r>
              <a:rPr lang="en-US" dirty="0"/>
              <a:t>A FEW EXAMPLES:</a:t>
            </a:r>
          </a:p>
          <a:p>
            <a:pPr marL="0" indent="0">
              <a:buNone/>
            </a:pPr>
            <a:r>
              <a:rPr lang="en-US" dirty="0"/>
              <a:t>	Journal of Periodontics		Journal of Dental Research</a:t>
            </a:r>
          </a:p>
          <a:p>
            <a:pPr marL="0" indent="0">
              <a:buNone/>
            </a:pPr>
            <a:r>
              <a:rPr lang="en-US" dirty="0"/>
              <a:t>	Journal of Prosthodontics	Journal of the American Dental Association</a:t>
            </a:r>
          </a:p>
          <a:p>
            <a:pPr marL="0" indent="0">
              <a:buNone/>
            </a:pPr>
            <a:r>
              <a:rPr lang="en-US" dirty="0"/>
              <a:t>	Journal of Endodontics		Journal of Pediatric Dentistry</a:t>
            </a:r>
          </a:p>
          <a:p>
            <a:pPr marL="0" indent="0">
              <a:buNone/>
            </a:pPr>
            <a:r>
              <a:rPr lang="en-US" dirty="0"/>
              <a:t>AVOID:</a:t>
            </a:r>
          </a:p>
          <a:p>
            <a:pPr marL="0" indent="0">
              <a:buNone/>
            </a:pPr>
            <a:r>
              <a:rPr lang="en-US" dirty="0"/>
              <a:t>	</a:t>
            </a:r>
            <a:r>
              <a:rPr lang="en-US" dirty="0" err="1"/>
              <a:t>Dentaltown</a:t>
            </a:r>
            <a:r>
              <a:rPr lang="en-US" dirty="0"/>
              <a:t>	Dental Management	Office websites</a:t>
            </a:r>
          </a:p>
          <a:p>
            <a:pPr marL="0" indent="0">
              <a:buNone/>
            </a:pPr>
            <a:r>
              <a:rPr lang="en-US" dirty="0"/>
              <a:t>	Lectures		Consumer resources	Conversations</a:t>
            </a:r>
          </a:p>
          <a:p>
            <a:endParaRPr lang="en-US" dirty="0"/>
          </a:p>
          <a:p>
            <a:endParaRPr lang="en-US" dirty="0"/>
          </a:p>
        </p:txBody>
      </p:sp>
    </p:spTree>
    <p:extLst>
      <p:ext uri="{BB962C8B-B14F-4D97-AF65-F5344CB8AC3E}">
        <p14:creationId xmlns:p14="http://schemas.microsoft.com/office/powerpoint/2010/main" val="2727104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6499-BD15-4327-84E3-7FD66B9392CB}"/>
              </a:ext>
            </a:extLst>
          </p:cNvPr>
          <p:cNvSpPr>
            <a:spLocks noGrp="1"/>
          </p:cNvSpPr>
          <p:nvPr>
            <p:ph type="title"/>
          </p:nvPr>
        </p:nvSpPr>
        <p:spPr/>
        <p:txBody>
          <a:bodyPr/>
          <a:lstStyle/>
          <a:p>
            <a:r>
              <a:rPr lang="en-US" dirty="0"/>
              <a:t>Resources</a:t>
            </a:r>
          </a:p>
        </p:txBody>
      </p:sp>
      <p:sp>
        <p:nvSpPr>
          <p:cNvPr id="8" name="Text Placeholder 7">
            <a:extLst>
              <a:ext uri="{FF2B5EF4-FFF2-40B4-BE49-F238E27FC236}">
                <a16:creationId xmlns:a16="http://schemas.microsoft.com/office/drawing/2014/main" id="{BD33FB71-4C17-4164-ADB9-4D8368563B2D}"/>
              </a:ext>
            </a:extLst>
          </p:cNvPr>
          <p:cNvSpPr>
            <a:spLocks noGrp="1"/>
          </p:cNvSpPr>
          <p:nvPr>
            <p:ph type="body" idx="1"/>
          </p:nvPr>
        </p:nvSpPr>
        <p:spPr>
          <a:solidFill>
            <a:srgbClr val="FFC000"/>
          </a:solidFill>
          <a:ln>
            <a:solidFill>
              <a:srgbClr val="FFC000"/>
            </a:solidFill>
          </a:ln>
        </p:spPr>
        <p:txBody>
          <a:bodyPr/>
          <a:lstStyle/>
          <a:p>
            <a:r>
              <a:rPr lang="en-US" dirty="0"/>
              <a:t>Presentation &amp; Observation</a:t>
            </a:r>
          </a:p>
        </p:txBody>
      </p:sp>
      <p:sp>
        <p:nvSpPr>
          <p:cNvPr id="4" name="Content Placeholder 3">
            <a:extLst>
              <a:ext uri="{FF2B5EF4-FFF2-40B4-BE49-F238E27FC236}">
                <a16:creationId xmlns:a16="http://schemas.microsoft.com/office/drawing/2014/main" id="{A4081FA5-B7E8-4030-9F6B-B49927A5EE6D}"/>
              </a:ext>
            </a:extLst>
          </p:cNvPr>
          <p:cNvSpPr>
            <a:spLocks noGrp="1"/>
          </p:cNvSpPr>
          <p:nvPr>
            <p:ph sz="half" idx="2"/>
          </p:nvPr>
        </p:nvSpPr>
        <p:spPr/>
        <p:txBody>
          <a:bodyPr>
            <a:normAutofit fontScale="85000" lnSpcReduction="20000"/>
          </a:bodyPr>
          <a:lstStyle/>
          <a:p>
            <a:r>
              <a:rPr lang="en-US" dirty="0"/>
              <a:t>Your D-4 </a:t>
            </a:r>
          </a:p>
          <a:p>
            <a:r>
              <a:rPr lang="en-US" dirty="0"/>
              <a:t>Your Basic Science faculty</a:t>
            </a:r>
          </a:p>
          <a:p>
            <a:r>
              <a:rPr lang="en-US" dirty="0"/>
              <a:t>Your Group Leader &amp; Course Director</a:t>
            </a:r>
          </a:p>
          <a:p>
            <a:r>
              <a:rPr lang="en-US" dirty="0"/>
              <a:t>MUSoD Rounds Website</a:t>
            </a:r>
          </a:p>
          <a:p>
            <a:r>
              <a:rPr lang="en-US" dirty="0"/>
              <a:t>Syllabus</a:t>
            </a:r>
          </a:p>
          <a:p>
            <a:r>
              <a:rPr lang="en-US" dirty="0"/>
              <a:t>Basic science and article classification templates are built into the Rounds Website:</a:t>
            </a:r>
          </a:p>
          <a:p>
            <a:r>
              <a:rPr lang="en-US" dirty="0">
                <a:hlinkClick r:id="rId2"/>
              </a:rPr>
              <a:t>http://www.musod.org/rounds/login.php</a:t>
            </a:r>
            <a:r>
              <a:rPr lang="en-US" dirty="0"/>
              <a:t> </a:t>
            </a:r>
          </a:p>
          <a:p>
            <a:endParaRPr lang="en-US" dirty="0"/>
          </a:p>
        </p:txBody>
      </p:sp>
      <p:sp>
        <p:nvSpPr>
          <p:cNvPr id="9" name="Text Placeholder 8">
            <a:extLst>
              <a:ext uri="{FF2B5EF4-FFF2-40B4-BE49-F238E27FC236}">
                <a16:creationId xmlns:a16="http://schemas.microsoft.com/office/drawing/2014/main" id="{CF8D522D-2D90-4019-8CAB-65F5AECC336D}"/>
              </a:ext>
            </a:extLst>
          </p:cNvPr>
          <p:cNvSpPr>
            <a:spLocks noGrp="1"/>
          </p:cNvSpPr>
          <p:nvPr>
            <p:ph type="body" sz="quarter" idx="3"/>
          </p:nvPr>
        </p:nvSpPr>
        <p:spPr>
          <a:solidFill>
            <a:srgbClr val="FFC000"/>
          </a:solidFill>
          <a:ln>
            <a:solidFill>
              <a:srgbClr val="FFC000"/>
            </a:solidFill>
          </a:ln>
        </p:spPr>
        <p:txBody>
          <a:bodyPr/>
          <a:lstStyle/>
          <a:p>
            <a:r>
              <a:rPr lang="en-US" dirty="0"/>
              <a:t>Administrative</a:t>
            </a:r>
          </a:p>
        </p:txBody>
      </p:sp>
      <p:sp>
        <p:nvSpPr>
          <p:cNvPr id="10" name="Content Placeholder 9">
            <a:extLst>
              <a:ext uri="{FF2B5EF4-FFF2-40B4-BE49-F238E27FC236}">
                <a16:creationId xmlns:a16="http://schemas.microsoft.com/office/drawing/2014/main" id="{F3B6587B-A69D-4E61-BEE7-D2220CA00AC9}"/>
              </a:ext>
            </a:extLst>
          </p:cNvPr>
          <p:cNvSpPr>
            <a:spLocks noGrp="1"/>
          </p:cNvSpPr>
          <p:nvPr>
            <p:ph sz="quarter" idx="4"/>
          </p:nvPr>
        </p:nvSpPr>
        <p:spPr/>
        <p:txBody>
          <a:bodyPr>
            <a:normAutofit fontScale="85000" lnSpcReduction="20000"/>
          </a:bodyPr>
          <a:lstStyle/>
          <a:p>
            <a:r>
              <a:rPr lang="en-US" dirty="0"/>
              <a:t>Course Director</a:t>
            </a:r>
          </a:p>
          <a:p>
            <a:pPr lvl="1"/>
            <a:r>
              <a:rPr lang="en-US" dirty="0"/>
              <a:t>Dr. Cimrmancic</a:t>
            </a:r>
          </a:p>
          <a:p>
            <a:pPr lvl="1"/>
            <a:r>
              <a:rPr lang="en-US" dirty="0"/>
              <a:t>Room 336H</a:t>
            </a:r>
          </a:p>
          <a:p>
            <a:pPr lvl="1"/>
            <a:r>
              <a:rPr lang="en-US" dirty="0"/>
              <a:t>288-0791</a:t>
            </a:r>
          </a:p>
          <a:p>
            <a:r>
              <a:rPr lang="en-US" dirty="0"/>
              <a:t>Attendance &amp; Scheduling</a:t>
            </a:r>
          </a:p>
          <a:p>
            <a:pPr lvl="1"/>
            <a:r>
              <a:rPr lang="en-US" dirty="0"/>
              <a:t>Your Group Leader</a:t>
            </a:r>
          </a:p>
          <a:p>
            <a:pPr lvl="1"/>
            <a:r>
              <a:rPr lang="en-US" dirty="0"/>
              <a:t>Course Director</a:t>
            </a:r>
          </a:p>
          <a:p>
            <a:pPr lvl="1"/>
            <a:r>
              <a:rPr lang="en-US" dirty="0"/>
              <a:t>Ms. Catherine Porter</a:t>
            </a:r>
          </a:p>
          <a:p>
            <a:pPr lvl="1"/>
            <a:r>
              <a:rPr lang="en-US" dirty="0"/>
              <a:t>Mr. Tom Wirtz</a:t>
            </a:r>
          </a:p>
          <a:p>
            <a:r>
              <a:rPr lang="en-US" dirty="0"/>
              <a:t>Website issues</a:t>
            </a:r>
          </a:p>
          <a:p>
            <a:pPr lvl="1"/>
            <a:r>
              <a:rPr lang="en-US" dirty="0"/>
              <a:t>Mr. Tom Wirtz</a:t>
            </a:r>
          </a:p>
        </p:txBody>
      </p:sp>
    </p:spTree>
    <p:extLst>
      <p:ext uri="{BB962C8B-B14F-4D97-AF65-F5344CB8AC3E}">
        <p14:creationId xmlns:p14="http://schemas.microsoft.com/office/powerpoint/2010/main" val="4107751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EEC2-602B-4BE7-9A89-0ADD2715073F}"/>
              </a:ext>
            </a:extLst>
          </p:cNvPr>
          <p:cNvSpPr>
            <a:spLocks noGrp="1"/>
          </p:cNvSpPr>
          <p:nvPr>
            <p:ph type="title"/>
          </p:nvPr>
        </p:nvSpPr>
        <p:spPr>
          <a:xfrm>
            <a:off x="838199" y="365125"/>
            <a:ext cx="9857509" cy="1325563"/>
          </a:xfrm>
        </p:spPr>
        <p:txBody>
          <a:bodyPr/>
          <a:lstStyle/>
          <a:p>
            <a:r>
              <a:rPr lang="en-US" dirty="0"/>
              <a:t>D1 - 4 Responsibilities – as Observers</a:t>
            </a:r>
          </a:p>
        </p:txBody>
      </p:sp>
      <p:sp>
        <p:nvSpPr>
          <p:cNvPr id="3" name="Content Placeholder 2">
            <a:extLst>
              <a:ext uri="{FF2B5EF4-FFF2-40B4-BE49-F238E27FC236}">
                <a16:creationId xmlns:a16="http://schemas.microsoft.com/office/drawing/2014/main" id="{850BDFD7-46F9-456B-A5C6-E94B44839A63}"/>
              </a:ext>
            </a:extLst>
          </p:cNvPr>
          <p:cNvSpPr>
            <a:spLocks noGrp="1"/>
          </p:cNvSpPr>
          <p:nvPr>
            <p:ph idx="1"/>
          </p:nvPr>
        </p:nvSpPr>
        <p:spPr>
          <a:xfrm>
            <a:off x="838200" y="1581150"/>
            <a:ext cx="10515600" cy="4911725"/>
          </a:xfrm>
        </p:spPr>
        <p:txBody>
          <a:bodyPr>
            <a:normAutofit/>
          </a:bodyPr>
          <a:lstStyle/>
          <a:p>
            <a:r>
              <a:rPr lang="en-US" dirty="0"/>
              <a:t>Attend all 4 Rounds presentations within your assigned group</a:t>
            </a:r>
          </a:p>
          <a:p>
            <a:r>
              <a:rPr lang="en-US" dirty="0"/>
              <a:t>In advance:</a:t>
            </a:r>
          </a:p>
          <a:p>
            <a:pPr lvl="1"/>
            <a:r>
              <a:rPr lang="en-US" dirty="0"/>
              <a:t>Review posted materials</a:t>
            </a:r>
          </a:p>
          <a:p>
            <a:pPr lvl="1"/>
            <a:r>
              <a:rPr lang="en-US" dirty="0"/>
              <a:t>Post questions related to any aspect of the observed cases prior to their presentations</a:t>
            </a:r>
          </a:p>
          <a:p>
            <a:r>
              <a:rPr lang="en-US" dirty="0"/>
              <a:t>Select 1 journal article from any observed presentation </a:t>
            </a:r>
          </a:p>
          <a:p>
            <a:pPr lvl="1"/>
            <a:r>
              <a:rPr lang="en-US" dirty="0"/>
              <a:t>Review &amp; summarize</a:t>
            </a:r>
          </a:p>
          <a:p>
            <a:pPr lvl="1"/>
            <a:r>
              <a:rPr lang="en-US" dirty="0"/>
              <a:t>Complete a classification of the journal type and study design</a:t>
            </a:r>
          </a:p>
          <a:p>
            <a:pPr>
              <a:lnSpc>
                <a:spcPct val="100000"/>
              </a:lnSpc>
            </a:pPr>
            <a:endParaRPr lang="en-US" dirty="0"/>
          </a:p>
        </p:txBody>
      </p:sp>
    </p:spTree>
    <p:extLst>
      <p:ext uri="{BB962C8B-B14F-4D97-AF65-F5344CB8AC3E}">
        <p14:creationId xmlns:p14="http://schemas.microsoft.com/office/powerpoint/2010/main" val="604222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32D6B-7B25-4195-ADFD-9D792D9E9998}"/>
              </a:ext>
            </a:extLst>
          </p:cNvPr>
          <p:cNvSpPr>
            <a:spLocks noGrp="1"/>
          </p:cNvSpPr>
          <p:nvPr>
            <p:ph type="title"/>
          </p:nvPr>
        </p:nvSpPr>
        <p:spPr/>
        <p:txBody>
          <a:bodyPr/>
          <a:lstStyle/>
          <a:p>
            <a:r>
              <a:rPr lang="en-US" dirty="0"/>
              <a:t>Rounds attendance and participation</a:t>
            </a:r>
          </a:p>
        </p:txBody>
      </p:sp>
      <p:sp>
        <p:nvSpPr>
          <p:cNvPr id="3" name="Content Placeholder 2">
            <a:extLst>
              <a:ext uri="{FF2B5EF4-FFF2-40B4-BE49-F238E27FC236}">
                <a16:creationId xmlns:a16="http://schemas.microsoft.com/office/drawing/2014/main" id="{32DE2866-8E72-4C22-93F9-F5896A34F3CB}"/>
              </a:ext>
            </a:extLst>
          </p:cNvPr>
          <p:cNvSpPr>
            <a:spLocks noGrp="1"/>
          </p:cNvSpPr>
          <p:nvPr>
            <p:ph idx="1"/>
          </p:nvPr>
        </p:nvSpPr>
        <p:spPr/>
        <p:txBody>
          <a:bodyPr/>
          <a:lstStyle/>
          <a:p>
            <a:r>
              <a:rPr lang="en-US" dirty="0"/>
              <a:t>You are expected to come to Rounds each session, prepared to participate.</a:t>
            </a:r>
          </a:p>
          <a:p>
            <a:r>
              <a:rPr lang="en-US" dirty="0"/>
              <a:t>Late attendance will result in a half letter grade penalty.</a:t>
            </a:r>
          </a:p>
          <a:p>
            <a:r>
              <a:rPr lang="en-US" dirty="0"/>
              <a:t>Missing a Rounds session (&gt;15 min. late) will result in a full letter grade reduction and also require attendance at another Rounds session approved by your Group Leader.</a:t>
            </a:r>
          </a:p>
        </p:txBody>
      </p:sp>
    </p:spTree>
    <p:extLst>
      <p:ext uri="{BB962C8B-B14F-4D97-AF65-F5344CB8AC3E}">
        <p14:creationId xmlns:p14="http://schemas.microsoft.com/office/powerpoint/2010/main" val="1712530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4B3A796-8410-4E58-A30E-A23ECF2B34D1}"/>
              </a:ext>
            </a:extLst>
          </p:cNvPr>
          <p:cNvGraphicFramePr>
            <a:graphicFrameLocks noGrp="1"/>
          </p:cNvGraphicFramePr>
          <p:nvPr>
            <p:ph idx="1"/>
            <p:extLst>
              <p:ext uri="{D42A27DB-BD31-4B8C-83A1-F6EECF244321}">
                <p14:modId xmlns:p14="http://schemas.microsoft.com/office/powerpoint/2010/main" val="1016844154"/>
              </p:ext>
            </p:extLst>
          </p:nvPr>
        </p:nvGraphicFramePr>
        <p:xfrm>
          <a:off x="812223" y="1392380"/>
          <a:ext cx="10567554" cy="5223166"/>
        </p:xfrm>
        <a:graphic>
          <a:graphicData uri="http://schemas.openxmlformats.org/drawingml/2006/table">
            <a:tbl>
              <a:tblPr firstRow="1" bandRow="1">
                <a:tableStyleId>{00A15C55-8517-42AA-B614-E9B94910E393}</a:tableStyleId>
              </a:tblPr>
              <a:tblGrid>
                <a:gridCol w="6141027">
                  <a:extLst>
                    <a:ext uri="{9D8B030D-6E8A-4147-A177-3AD203B41FA5}">
                      <a16:colId xmlns:a16="http://schemas.microsoft.com/office/drawing/2014/main" val="3821758426"/>
                    </a:ext>
                  </a:extLst>
                </a:gridCol>
                <a:gridCol w="4426527">
                  <a:extLst>
                    <a:ext uri="{9D8B030D-6E8A-4147-A177-3AD203B41FA5}">
                      <a16:colId xmlns:a16="http://schemas.microsoft.com/office/drawing/2014/main" val="417629430"/>
                    </a:ext>
                  </a:extLst>
                </a:gridCol>
              </a:tblGrid>
              <a:tr h="447525">
                <a:tc>
                  <a:txBody>
                    <a:bodyPr/>
                    <a:lstStyle/>
                    <a:p>
                      <a:pPr algn="l"/>
                      <a:r>
                        <a:rPr lang="en-US" dirty="0"/>
                        <a:t>PRESENTER ACTIVITY</a:t>
                      </a:r>
                    </a:p>
                  </a:txBody>
                  <a:tcPr anchor="ctr"/>
                </a:tc>
                <a:tc>
                  <a:txBody>
                    <a:bodyPr/>
                    <a:lstStyle/>
                    <a:p>
                      <a:pPr algn="l"/>
                      <a:r>
                        <a:rPr lang="en-US" dirty="0"/>
                        <a:t>EXPECTED TIMELINE</a:t>
                      </a:r>
                    </a:p>
                  </a:txBody>
                  <a:tcPr anchor="ctr"/>
                </a:tc>
                <a:extLst>
                  <a:ext uri="{0D108BD9-81ED-4DB2-BD59-A6C34878D82A}">
                    <a16:rowId xmlns:a16="http://schemas.microsoft.com/office/drawing/2014/main" val="1451652190"/>
                  </a:ext>
                </a:extLst>
              </a:tr>
              <a:tr h="447525">
                <a:tc>
                  <a:txBody>
                    <a:bodyPr/>
                    <a:lstStyle/>
                    <a:p>
                      <a:r>
                        <a:rPr lang="en-US" dirty="0"/>
                        <a:t>GL approves: case selection &amp; clinical question</a:t>
                      </a:r>
                    </a:p>
                  </a:txBody>
                  <a:tcPr anchor="ctr"/>
                </a:tc>
                <a:tc>
                  <a:txBody>
                    <a:bodyPr/>
                    <a:lstStyle/>
                    <a:p>
                      <a:r>
                        <a:rPr lang="en-US" dirty="0"/>
                        <a:t>4 weeks before presentation</a:t>
                      </a:r>
                    </a:p>
                  </a:txBody>
                  <a:tcPr anchor="ctr"/>
                </a:tc>
                <a:extLst>
                  <a:ext uri="{0D108BD9-81ED-4DB2-BD59-A6C34878D82A}">
                    <a16:rowId xmlns:a16="http://schemas.microsoft.com/office/drawing/2014/main" val="500811210"/>
                  </a:ext>
                </a:extLst>
              </a:tr>
              <a:tr h="447525">
                <a:tc>
                  <a:txBody>
                    <a:bodyPr/>
                    <a:lstStyle/>
                    <a:p>
                      <a:r>
                        <a:rPr lang="en-US" dirty="0"/>
                        <a:t>GL approves: basic science, pathology &amp; PICO questions</a:t>
                      </a:r>
                    </a:p>
                  </a:txBody>
                  <a:tcPr anchor="ctr"/>
                </a:tc>
                <a:tc>
                  <a:txBody>
                    <a:bodyPr/>
                    <a:lstStyle/>
                    <a:p>
                      <a:r>
                        <a:rPr lang="en-US" dirty="0"/>
                        <a:t>3 weeks before presentation</a:t>
                      </a:r>
                    </a:p>
                  </a:txBody>
                  <a:tcPr anchor="ctr"/>
                </a:tc>
                <a:extLst>
                  <a:ext uri="{0D108BD9-81ED-4DB2-BD59-A6C34878D82A}">
                    <a16:rowId xmlns:a16="http://schemas.microsoft.com/office/drawing/2014/main" val="181547867"/>
                  </a:ext>
                </a:extLst>
              </a:tr>
              <a:tr h="1765576">
                <a:tc>
                  <a:txBody>
                    <a:bodyPr/>
                    <a:lstStyle/>
                    <a:p>
                      <a:r>
                        <a:rPr lang="en-US" dirty="0"/>
                        <a:t>Post in Rounds Website: </a:t>
                      </a:r>
                    </a:p>
                    <a:p>
                      <a:r>
                        <a:rPr lang="en-US" dirty="0"/>
                        <a:t>       PowerPoint case presentation</a:t>
                      </a:r>
                    </a:p>
                    <a:p>
                      <a:r>
                        <a:rPr lang="en-US" dirty="0"/>
                        <a:t>       CAT template</a:t>
                      </a:r>
                    </a:p>
                    <a:p>
                      <a:r>
                        <a:rPr lang="en-US" dirty="0"/>
                        <a:t>       Pathology template</a:t>
                      </a:r>
                    </a:p>
                    <a:p>
                      <a:r>
                        <a:rPr lang="en-US" dirty="0"/>
                        <a:t>       Basic science template</a:t>
                      </a:r>
                    </a:p>
                  </a:txBody>
                  <a:tcPr anchor="ctr"/>
                </a:tc>
                <a:tc>
                  <a:txBody>
                    <a:bodyPr/>
                    <a:lstStyle/>
                    <a:p>
                      <a:r>
                        <a:rPr lang="en-US" dirty="0"/>
                        <a:t>1 week before presentation</a:t>
                      </a:r>
                    </a:p>
                  </a:txBody>
                  <a:tcPr anchor="ctr"/>
                </a:tc>
                <a:extLst>
                  <a:ext uri="{0D108BD9-81ED-4DB2-BD59-A6C34878D82A}">
                    <a16:rowId xmlns:a16="http://schemas.microsoft.com/office/drawing/2014/main" val="1797889981"/>
                  </a:ext>
                </a:extLst>
              </a:tr>
              <a:tr h="447525">
                <a:tc>
                  <a:txBody>
                    <a:bodyPr/>
                    <a:lstStyle/>
                    <a:p>
                      <a:r>
                        <a:rPr lang="en-US" b="1" dirty="0">
                          <a:solidFill>
                            <a:schemeClr val="bg1"/>
                          </a:solidFill>
                        </a:rPr>
                        <a:t>OBSERVER ACTIVITY</a:t>
                      </a:r>
                    </a:p>
                  </a:txBody>
                  <a:tcPr anchor="ctr">
                    <a:solidFill>
                      <a:srgbClr val="FFC000"/>
                    </a:solidFill>
                  </a:tcPr>
                </a:tc>
                <a:tc>
                  <a:txBody>
                    <a:bodyPr/>
                    <a:lstStyle/>
                    <a:p>
                      <a:r>
                        <a:rPr lang="en-US" b="1" dirty="0">
                          <a:solidFill>
                            <a:schemeClr val="bg1"/>
                          </a:solidFill>
                        </a:rPr>
                        <a:t>EXPECTED TIMELINE</a:t>
                      </a:r>
                    </a:p>
                  </a:txBody>
                  <a:tcPr anchor="ctr">
                    <a:solidFill>
                      <a:srgbClr val="FFC000"/>
                    </a:solidFill>
                  </a:tcPr>
                </a:tc>
                <a:extLst>
                  <a:ext uri="{0D108BD9-81ED-4DB2-BD59-A6C34878D82A}">
                    <a16:rowId xmlns:a16="http://schemas.microsoft.com/office/drawing/2014/main" val="583688673"/>
                  </a:ext>
                </a:extLst>
              </a:tr>
              <a:tr h="447525">
                <a:tc>
                  <a:txBody>
                    <a:bodyPr/>
                    <a:lstStyle/>
                    <a:p>
                      <a:r>
                        <a:rPr lang="en-US" dirty="0"/>
                        <a:t>Review case materials</a:t>
                      </a:r>
                    </a:p>
                  </a:txBody>
                  <a:tcPr anchor="ctr"/>
                </a:tc>
                <a:tc>
                  <a:txBody>
                    <a:bodyPr/>
                    <a:lstStyle/>
                    <a:p>
                      <a:r>
                        <a:rPr lang="en-US" dirty="0"/>
                        <a:t>Prior to presentation</a:t>
                      </a:r>
                    </a:p>
                  </a:txBody>
                  <a:tcPr anchor="ctr"/>
                </a:tc>
                <a:extLst>
                  <a:ext uri="{0D108BD9-81ED-4DB2-BD59-A6C34878D82A}">
                    <a16:rowId xmlns:a16="http://schemas.microsoft.com/office/drawing/2014/main" val="1489851257"/>
                  </a:ext>
                </a:extLst>
              </a:tr>
              <a:tr h="447525">
                <a:tc>
                  <a:txBody>
                    <a:bodyPr/>
                    <a:lstStyle/>
                    <a:p>
                      <a:r>
                        <a:rPr lang="en-US" dirty="0"/>
                        <a:t>Post discussion question</a:t>
                      </a:r>
                    </a:p>
                  </a:txBody>
                  <a:tcPr anchor="ctr"/>
                </a:tc>
                <a:tc>
                  <a:txBody>
                    <a:bodyPr/>
                    <a:lstStyle/>
                    <a:p>
                      <a:r>
                        <a:rPr lang="en-US" dirty="0"/>
                        <a:t>2 days prior to presentation</a:t>
                      </a:r>
                    </a:p>
                  </a:txBody>
                  <a:tcPr anchor="ctr"/>
                </a:tc>
                <a:extLst>
                  <a:ext uri="{0D108BD9-81ED-4DB2-BD59-A6C34878D82A}">
                    <a16:rowId xmlns:a16="http://schemas.microsoft.com/office/drawing/2014/main" val="2761849537"/>
                  </a:ext>
                </a:extLst>
              </a:tr>
              <a:tr h="772440">
                <a:tc>
                  <a:txBody>
                    <a:bodyPr/>
                    <a:lstStyle/>
                    <a:p>
                      <a:r>
                        <a:rPr lang="en-US" dirty="0"/>
                        <a:t>Post classification of evidence from one article</a:t>
                      </a:r>
                    </a:p>
                  </a:txBody>
                  <a:tcPr anchor="ctr"/>
                </a:tc>
                <a:tc>
                  <a:txBody>
                    <a:bodyPr/>
                    <a:lstStyle/>
                    <a:p>
                      <a:r>
                        <a:rPr lang="en-US" dirty="0"/>
                        <a:t>Not more than 2 business days AFTER the LAST group presentation.</a:t>
                      </a:r>
                    </a:p>
                  </a:txBody>
                  <a:tcPr anchor="ctr"/>
                </a:tc>
                <a:extLst>
                  <a:ext uri="{0D108BD9-81ED-4DB2-BD59-A6C34878D82A}">
                    <a16:rowId xmlns:a16="http://schemas.microsoft.com/office/drawing/2014/main" val="872283962"/>
                  </a:ext>
                </a:extLst>
              </a:tr>
            </a:tbl>
          </a:graphicData>
        </a:graphic>
      </p:graphicFrame>
      <p:sp>
        <p:nvSpPr>
          <p:cNvPr id="5" name="Title 4">
            <a:extLst>
              <a:ext uri="{FF2B5EF4-FFF2-40B4-BE49-F238E27FC236}">
                <a16:creationId xmlns:a16="http://schemas.microsoft.com/office/drawing/2014/main" id="{FBACCF6C-70A2-4FB1-9728-FA122693B2CF}"/>
              </a:ext>
            </a:extLst>
          </p:cNvPr>
          <p:cNvSpPr>
            <a:spLocks noGrp="1"/>
          </p:cNvSpPr>
          <p:nvPr>
            <p:ph type="title"/>
          </p:nvPr>
        </p:nvSpPr>
        <p:spPr>
          <a:xfrm>
            <a:off x="448542" y="207816"/>
            <a:ext cx="10515600" cy="1325563"/>
          </a:xfrm>
        </p:spPr>
        <p:txBody>
          <a:bodyPr>
            <a:normAutofit/>
          </a:bodyPr>
          <a:lstStyle/>
          <a:p>
            <a:r>
              <a:rPr lang="en-US" sz="4000" dirty="0"/>
              <a:t>Timelines – </a:t>
            </a:r>
            <a:r>
              <a:rPr lang="en-US" sz="3200" dirty="0"/>
              <a:t>postings are time/date stamped</a:t>
            </a:r>
            <a:br>
              <a:rPr lang="en-US" sz="3600" dirty="0"/>
            </a:br>
            <a:r>
              <a:rPr lang="en-US" sz="3600" dirty="0"/>
              <a:t>                   -- </a:t>
            </a:r>
            <a:r>
              <a:rPr lang="en-US" sz="2800" dirty="0"/>
              <a:t>10% grade reduction for each late posting</a:t>
            </a:r>
            <a:endParaRPr lang="en-US" dirty="0"/>
          </a:p>
        </p:txBody>
      </p:sp>
    </p:spTree>
    <p:extLst>
      <p:ext uri="{BB962C8B-B14F-4D97-AF65-F5344CB8AC3E}">
        <p14:creationId xmlns:p14="http://schemas.microsoft.com/office/powerpoint/2010/main" val="343993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5BA51C-F811-4C95-8A25-BC0416D356A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764972" y="0"/>
            <a:ext cx="7852065" cy="6704253"/>
          </a:xfrm>
          <a:prstGeom prst="rect">
            <a:avLst/>
          </a:prstGeom>
        </p:spPr>
      </p:pic>
      <p:sp>
        <p:nvSpPr>
          <p:cNvPr id="4" name="TextBox 3">
            <a:extLst>
              <a:ext uri="{FF2B5EF4-FFF2-40B4-BE49-F238E27FC236}">
                <a16:creationId xmlns:a16="http://schemas.microsoft.com/office/drawing/2014/main" id="{7C7FC0DB-BF67-4798-B1C1-14EC5A4982FD}"/>
              </a:ext>
            </a:extLst>
          </p:cNvPr>
          <p:cNvSpPr txBox="1"/>
          <p:nvPr/>
        </p:nvSpPr>
        <p:spPr>
          <a:xfrm>
            <a:off x="574963" y="1704109"/>
            <a:ext cx="2798619" cy="707886"/>
          </a:xfrm>
          <a:prstGeom prst="rect">
            <a:avLst/>
          </a:prstGeom>
          <a:noFill/>
        </p:spPr>
        <p:txBody>
          <a:bodyPr wrap="square" rtlCol="0">
            <a:spAutoFit/>
          </a:bodyPr>
          <a:lstStyle/>
          <a:p>
            <a:r>
              <a:rPr lang="en-US" sz="4000" dirty="0"/>
              <a:t>SharePoint</a:t>
            </a:r>
          </a:p>
        </p:txBody>
      </p:sp>
      <p:sp>
        <p:nvSpPr>
          <p:cNvPr id="7" name="Arrow: Right 6">
            <a:extLst>
              <a:ext uri="{FF2B5EF4-FFF2-40B4-BE49-F238E27FC236}">
                <a16:creationId xmlns:a16="http://schemas.microsoft.com/office/drawing/2014/main" id="{65D53574-414B-461E-87D3-6D6CA8C723C7}"/>
              </a:ext>
            </a:extLst>
          </p:cNvPr>
          <p:cNvSpPr/>
          <p:nvPr/>
        </p:nvSpPr>
        <p:spPr>
          <a:xfrm rot="9881706">
            <a:off x="7363690" y="2715491"/>
            <a:ext cx="1066800" cy="35744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725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762E13-CB06-4133-B4D6-9FCEDBAE0D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81200" y="87350"/>
            <a:ext cx="8506691" cy="6860704"/>
          </a:xfrm>
          <a:prstGeom prst="rect">
            <a:avLst/>
          </a:prstGeom>
        </p:spPr>
      </p:pic>
      <p:sp>
        <p:nvSpPr>
          <p:cNvPr id="3" name="Oval 2">
            <a:extLst>
              <a:ext uri="{FF2B5EF4-FFF2-40B4-BE49-F238E27FC236}">
                <a16:creationId xmlns:a16="http://schemas.microsoft.com/office/drawing/2014/main" id="{C1201420-5701-4C93-812E-D2DC766A448D}"/>
              </a:ext>
            </a:extLst>
          </p:cNvPr>
          <p:cNvSpPr/>
          <p:nvPr/>
        </p:nvSpPr>
        <p:spPr>
          <a:xfrm>
            <a:off x="1496291" y="2369127"/>
            <a:ext cx="2223654" cy="132310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626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8269D-D2CD-448A-8A38-853BEDA9FF12}"/>
              </a:ext>
            </a:extLst>
          </p:cNvPr>
          <p:cNvSpPr>
            <a:spLocks noGrp="1"/>
          </p:cNvSpPr>
          <p:nvPr>
            <p:ph type="title"/>
          </p:nvPr>
        </p:nvSpPr>
        <p:spPr/>
        <p:txBody>
          <a:bodyPr/>
          <a:lstStyle/>
          <a:p>
            <a:r>
              <a:rPr lang="en-US" dirty="0"/>
              <a:t>What I learned as an instructor and wish I had known in dental school…</a:t>
            </a:r>
          </a:p>
        </p:txBody>
      </p:sp>
      <p:sp>
        <p:nvSpPr>
          <p:cNvPr id="3" name="Content Placeholder 2">
            <a:extLst>
              <a:ext uri="{FF2B5EF4-FFF2-40B4-BE49-F238E27FC236}">
                <a16:creationId xmlns:a16="http://schemas.microsoft.com/office/drawing/2014/main" id="{7C17E7C4-C4D7-4F6E-B8F6-CB650DEAF83A}"/>
              </a:ext>
            </a:extLst>
          </p:cNvPr>
          <p:cNvSpPr>
            <a:spLocks noGrp="1"/>
          </p:cNvSpPr>
          <p:nvPr>
            <p:ph idx="1"/>
          </p:nvPr>
        </p:nvSpPr>
        <p:spPr/>
        <p:txBody>
          <a:bodyPr/>
          <a:lstStyle/>
          <a:p>
            <a:r>
              <a:rPr lang="en-US" dirty="0"/>
              <a:t>Best ways to learn:</a:t>
            </a:r>
          </a:p>
          <a:p>
            <a:r>
              <a:rPr lang="en-US" dirty="0"/>
              <a:t>Learn as though I was going to teach the topic</a:t>
            </a:r>
          </a:p>
          <a:p>
            <a:pPr lvl="1"/>
            <a:r>
              <a:rPr lang="en-US" dirty="0"/>
              <a:t>Do your homework: read references, access resources</a:t>
            </a:r>
          </a:p>
          <a:p>
            <a:pPr lvl="1"/>
            <a:r>
              <a:rPr lang="en-US" dirty="0"/>
              <a:t>Write: make a  handout, an outline</a:t>
            </a:r>
          </a:p>
          <a:p>
            <a:pPr lvl="1"/>
            <a:r>
              <a:rPr lang="en-US" dirty="0"/>
              <a:t>Illustrate: use pictures and graphs, draw</a:t>
            </a:r>
          </a:p>
          <a:p>
            <a:pPr lvl="1"/>
            <a:r>
              <a:rPr lang="en-US" dirty="0"/>
              <a:t>Talk: review the topic with peers</a:t>
            </a:r>
          </a:p>
          <a:p>
            <a:r>
              <a:rPr lang="en-US" dirty="0"/>
              <a:t>When I don’t understand a concept: ask questions</a:t>
            </a:r>
          </a:p>
          <a:p>
            <a:pPr lvl="1"/>
            <a:r>
              <a:rPr lang="en-US" dirty="0"/>
              <a:t>Make up exam questions</a:t>
            </a:r>
          </a:p>
          <a:p>
            <a:r>
              <a:rPr lang="en-US" dirty="0"/>
              <a:t>Use cases to illustrate your topic </a:t>
            </a:r>
            <a:r>
              <a:rPr lang="en-US" dirty="0">
                <a:sym typeface="Wingdings" panose="05000000000000000000" pitchFamily="2" charset="2"/>
              </a:rPr>
              <a:t> case based learning</a:t>
            </a:r>
            <a:endParaRPr lang="en-US" dirty="0"/>
          </a:p>
        </p:txBody>
      </p:sp>
    </p:spTree>
    <p:extLst>
      <p:ext uri="{BB962C8B-B14F-4D97-AF65-F5344CB8AC3E}">
        <p14:creationId xmlns:p14="http://schemas.microsoft.com/office/powerpoint/2010/main" val="286994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AF89D-9659-4643-8DC0-931E70D350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88" b="-6095"/>
          <a:stretch/>
        </p:blipFill>
        <p:spPr>
          <a:xfrm>
            <a:off x="1616284" y="0"/>
            <a:ext cx="8446815" cy="7230796"/>
          </a:xfrm>
          <a:prstGeom prst="rect">
            <a:avLst/>
          </a:prstGeom>
        </p:spPr>
      </p:pic>
      <p:sp>
        <p:nvSpPr>
          <p:cNvPr id="3" name="Arrow: Right 2">
            <a:extLst>
              <a:ext uri="{FF2B5EF4-FFF2-40B4-BE49-F238E27FC236}">
                <a16:creationId xmlns:a16="http://schemas.microsoft.com/office/drawing/2014/main" id="{AA94D60E-53A7-4E31-A824-350C0071B92D}"/>
              </a:ext>
            </a:extLst>
          </p:cNvPr>
          <p:cNvSpPr/>
          <p:nvPr/>
        </p:nvSpPr>
        <p:spPr>
          <a:xfrm rot="13235241">
            <a:off x="8846126" y="1821874"/>
            <a:ext cx="980901" cy="477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2067B2-58E3-40F0-A2DE-E358EBF87363}"/>
              </a:ext>
            </a:extLst>
          </p:cNvPr>
          <p:cNvPicPr>
            <a:picLocks noChangeAspect="1"/>
          </p:cNvPicPr>
          <p:nvPr/>
        </p:nvPicPr>
        <p:blipFill>
          <a:blip r:embed="rId3"/>
          <a:stretch>
            <a:fillRect/>
          </a:stretch>
        </p:blipFill>
        <p:spPr>
          <a:xfrm rot="20700521">
            <a:off x="2465808" y="2725644"/>
            <a:ext cx="554784" cy="1005927"/>
          </a:xfrm>
          <a:prstGeom prst="rect">
            <a:avLst/>
          </a:prstGeom>
        </p:spPr>
      </p:pic>
      <p:pic>
        <p:nvPicPr>
          <p:cNvPr id="5" name="Picture 4">
            <a:extLst>
              <a:ext uri="{FF2B5EF4-FFF2-40B4-BE49-F238E27FC236}">
                <a16:creationId xmlns:a16="http://schemas.microsoft.com/office/drawing/2014/main" id="{711C5A4B-2D61-4504-9D00-39541DBA37C5}"/>
              </a:ext>
            </a:extLst>
          </p:cNvPr>
          <p:cNvPicPr>
            <a:picLocks noChangeAspect="1"/>
          </p:cNvPicPr>
          <p:nvPr/>
        </p:nvPicPr>
        <p:blipFill>
          <a:blip r:embed="rId3"/>
          <a:stretch>
            <a:fillRect/>
          </a:stretch>
        </p:blipFill>
        <p:spPr>
          <a:xfrm rot="5645967">
            <a:off x="962590" y="1945589"/>
            <a:ext cx="554784" cy="1005927"/>
          </a:xfrm>
          <a:prstGeom prst="rect">
            <a:avLst/>
          </a:prstGeom>
        </p:spPr>
      </p:pic>
      <p:pic>
        <p:nvPicPr>
          <p:cNvPr id="6" name="Picture 5">
            <a:extLst>
              <a:ext uri="{FF2B5EF4-FFF2-40B4-BE49-F238E27FC236}">
                <a16:creationId xmlns:a16="http://schemas.microsoft.com/office/drawing/2014/main" id="{A7B6D822-A7C3-44DE-9CFB-1F1105EBEDBE}"/>
              </a:ext>
            </a:extLst>
          </p:cNvPr>
          <p:cNvPicPr>
            <a:picLocks noChangeAspect="1"/>
          </p:cNvPicPr>
          <p:nvPr/>
        </p:nvPicPr>
        <p:blipFill>
          <a:blip r:embed="rId3"/>
          <a:stretch>
            <a:fillRect/>
          </a:stretch>
        </p:blipFill>
        <p:spPr>
          <a:xfrm rot="7427362">
            <a:off x="1031902" y="1205795"/>
            <a:ext cx="554784" cy="1005927"/>
          </a:xfrm>
          <a:prstGeom prst="rect">
            <a:avLst/>
          </a:prstGeom>
        </p:spPr>
      </p:pic>
      <p:pic>
        <p:nvPicPr>
          <p:cNvPr id="7" name="Picture 6">
            <a:extLst>
              <a:ext uri="{FF2B5EF4-FFF2-40B4-BE49-F238E27FC236}">
                <a16:creationId xmlns:a16="http://schemas.microsoft.com/office/drawing/2014/main" id="{CCAA665A-A24F-473B-9291-58E86F0FF397}"/>
              </a:ext>
            </a:extLst>
          </p:cNvPr>
          <p:cNvPicPr>
            <a:picLocks noChangeAspect="1"/>
          </p:cNvPicPr>
          <p:nvPr/>
        </p:nvPicPr>
        <p:blipFill>
          <a:blip r:embed="rId3"/>
          <a:stretch>
            <a:fillRect/>
          </a:stretch>
        </p:blipFill>
        <p:spPr>
          <a:xfrm rot="5707235">
            <a:off x="958382" y="4171852"/>
            <a:ext cx="554784" cy="1005927"/>
          </a:xfrm>
          <a:prstGeom prst="rect">
            <a:avLst/>
          </a:prstGeom>
        </p:spPr>
      </p:pic>
    </p:spTree>
    <p:extLst>
      <p:ext uri="{BB962C8B-B14F-4D97-AF65-F5344CB8AC3E}">
        <p14:creationId xmlns:p14="http://schemas.microsoft.com/office/powerpoint/2010/main" val="582607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6AEA32-6D3F-4AA7-893F-8D7F68238305}"/>
              </a:ext>
            </a:extLst>
          </p:cNvPr>
          <p:cNvPicPr>
            <a:picLocks noChangeAspect="1"/>
          </p:cNvPicPr>
          <p:nvPr/>
        </p:nvPicPr>
        <p:blipFill rotWithShape="1">
          <a:blip r:embed="rId2"/>
          <a:srcRect t="15794" r="82458" b="26793"/>
          <a:stretch/>
        </p:blipFill>
        <p:spPr>
          <a:xfrm>
            <a:off x="1661819" y="44791"/>
            <a:ext cx="8868363" cy="6768419"/>
          </a:xfrm>
          <a:prstGeom prst="rect">
            <a:avLst/>
          </a:prstGeom>
        </p:spPr>
      </p:pic>
      <p:sp>
        <p:nvSpPr>
          <p:cNvPr id="3" name="Oval 2">
            <a:extLst>
              <a:ext uri="{FF2B5EF4-FFF2-40B4-BE49-F238E27FC236}">
                <a16:creationId xmlns:a16="http://schemas.microsoft.com/office/drawing/2014/main" id="{48FBD518-F45D-49F0-A42F-0E5082CD50B0}"/>
              </a:ext>
            </a:extLst>
          </p:cNvPr>
          <p:cNvSpPr/>
          <p:nvPr/>
        </p:nvSpPr>
        <p:spPr>
          <a:xfrm>
            <a:off x="1641766" y="2410692"/>
            <a:ext cx="2036618" cy="699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89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92990-71B0-446B-B73A-A5A875ECFAB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6522"/>
            <a:ext cx="8423564" cy="6844956"/>
          </a:xfrm>
          <a:prstGeom prst="rect">
            <a:avLst/>
          </a:prstGeom>
        </p:spPr>
      </p:pic>
      <p:pic>
        <p:nvPicPr>
          <p:cNvPr id="3" name="Picture 2">
            <a:extLst>
              <a:ext uri="{FF2B5EF4-FFF2-40B4-BE49-F238E27FC236}">
                <a16:creationId xmlns:a16="http://schemas.microsoft.com/office/drawing/2014/main" id="{E105533E-28B1-48C2-B707-B12081C7CAF1}"/>
              </a:ext>
            </a:extLst>
          </p:cNvPr>
          <p:cNvPicPr>
            <a:picLocks noChangeAspect="1"/>
          </p:cNvPicPr>
          <p:nvPr/>
        </p:nvPicPr>
        <p:blipFill rotWithShape="1">
          <a:blip r:embed="rId3"/>
          <a:srcRect t="4336" r="72547"/>
          <a:stretch/>
        </p:blipFill>
        <p:spPr>
          <a:xfrm>
            <a:off x="5093777" y="0"/>
            <a:ext cx="7160886" cy="5818909"/>
          </a:xfrm>
          <a:prstGeom prst="rect">
            <a:avLst/>
          </a:prstGeom>
        </p:spPr>
      </p:pic>
      <p:pic>
        <p:nvPicPr>
          <p:cNvPr id="4" name="Picture 3">
            <a:extLst>
              <a:ext uri="{FF2B5EF4-FFF2-40B4-BE49-F238E27FC236}">
                <a16:creationId xmlns:a16="http://schemas.microsoft.com/office/drawing/2014/main" id="{E2E87297-1BAF-442A-B6EF-89530F6A7E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707309" y="3280596"/>
            <a:ext cx="4484691" cy="3570882"/>
          </a:xfrm>
          <a:prstGeom prst="rect">
            <a:avLst/>
          </a:prstGeom>
          <a:ln>
            <a:solidFill>
              <a:schemeClr val="accent1"/>
            </a:solidFill>
          </a:ln>
        </p:spPr>
      </p:pic>
      <p:cxnSp>
        <p:nvCxnSpPr>
          <p:cNvPr id="6" name="Straight Arrow Connector 5">
            <a:extLst>
              <a:ext uri="{FF2B5EF4-FFF2-40B4-BE49-F238E27FC236}">
                <a16:creationId xmlns:a16="http://schemas.microsoft.com/office/drawing/2014/main" id="{4A35DBD9-7E8E-420C-8F7D-0A2194DE94AF}"/>
              </a:ext>
            </a:extLst>
          </p:cNvPr>
          <p:cNvCxnSpPr>
            <a:cxnSpLocks/>
          </p:cNvCxnSpPr>
          <p:nvPr/>
        </p:nvCxnSpPr>
        <p:spPr>
          <a:xfrm flipV="1">
            <a:off x="2570018" y="1974273"/>
            <a:ext cx="4177146" cy="4225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8332DD9-148A-40EB-A1A9-B655743E890F}"/>
              </a:ext>
            </a:extLst>
          </p:cNvPr>
          <p:cNvCxnSpPr>
            <a:cxnSpLocks/>
          </p:cNvCxnSpPr>
          <p:nvPr/>
        </p:nvCxnSpPr>
        <p:spPr>
          <a:xfrm>
            <a:off x="2639291" y="3082940"/>
            <a:ext cx="5410200" cy="13297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3270D22-71BF-4FED-9897-977DACE9EB66}"/>
              </a:ext>
            </a:extLst>
          </p:cNvPr>
          <p:cNvSpPr/>
          <p:nvPr/>
        </p:nvSpPr>
        <p:spPr>
          <a:xfrm>
            <a:off x="3692236" y="2334489"/>
            <a:ext cx="810491" cy="1177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655D3E-F2F8-4439-8419-A1DC29CF70E1}"/>
              </a:ext>
            </a:extLst>
          </p:cNvPr>
          <p:cNvSpPr/>
          <p:nvPr/>
        </p:nvSpPr>
        <p:spPr>
          <a:xfrm>
            <a:off x="48492" y="2673927"/>
            <a:ext cx="1242214"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7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5BDF7-53AC-49B1-B751-089560FB15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8342" y="0"/>
            <a:ext cx="8615315" cy="6858000"/>
          </a:xfrm>
          <a:prstGeom prst="rect">
            <a:avLst/>
          </a:prstGeom>
        </p:spPr>
      </p:pic>
      <p:sp>
        <p:nvSpPr>
          <p:cNvPr id="4" name="Rectangle 3">
            <a:extLst>
              <a:ext uri="{FF2B5EF4-FFF2-40B4-BE49-F238E27FC236}">
                <a16:creationId xmlns:a16="http://schemas.microsoft.com/office/drawing/2014/main" id="{5CB555FD-F4B2-4251-A900-B0E9A3ABFF7B}"/>
              </a:ext>
            </a:extLst>
          </p:cNvPr>
          <p:cNvSpPr/>
          <p:nvPr/>
        </p:nvSpPr>
        <p:spPr>
          <a:xfrm>
            <a:off x="3553691" y="1717964"/>
            <a:ext cx="658091" cy="9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B79A8F-C087-44AC-B3F1-A219598E3976}"/>
              </a:ext>
            </a:extLst>
          </p:cNvPr>
          <p:cNvPicPr>
            <a:picLocks noChangeAspect="1"/>
          </p:cNvPicPr>
          <p:nvPr/>
        </p:nvPicPr>
        <p:blipFill>
          <a:blip r:embed="rId3"/>
          <a:stretch>
            <a:fillRect/>
          </a:stretch>
        </p:blipFill>
        <p:spPr>
          <a:xfrm>
            <a:off x="4422896" y="1717964"/>
            <a:ext cx="658425" cy="91448"/>
          </a:xfrm>
          <a:prstGeom prst="rect">
            <a:avLst/>
          </a:prstGeom>
        </p:spPr>
      </p:pic>
      <p:pic>
        <p:nvPicPr>
          <p:cNvPr id="6" name="Picture 5">
            <a:extLst>
              <a:ext uri="{FF2B5EF4-FFF2-40B4-BE49-F238E27FC236}">
                <a16:creationId xmlns:a16="http://schemas.microsoft.com/office/drawing/2014/main" id="{D7E701DC-BE84-4DE5-A831-F3BCC12C1364}"/>
              </a:ext>
            </a:extLst>
          </p:cNvPr>
          <p:cNvPicPr>
            <a:picLocks noChangeAspect="1"/>
          </p:cNvPicPr>
          <p:nvPr/>
        </p:nvPicPr>
        <p:blipFill>
          <a:blip r:embed="rId3"/>
          <a:stretch>
            <a:fillRect/>
          </a:stretch>
        </p:blipFill>
        <p:spPr>
          <a:xfrm>
            <a:off x="5344225" y="1717963"/>
            <a:ext cx="834903" cy="115959"/>
          </a:xfrm>
          <a:prstGeom prst="rect">
            <a:avLst/>
          </a:prstGeom>
        </p:spPr>
      </p:pic>
      <p:pic>
        <p:nvPicPr>
          <p:cNvPr id="7" name="Picture 6">
            <a:extLst>
              <a:ext uri="{FF2B5EF4-FFF2-40B4-BE49-F238E27FC236}">
                <a16:creationId xmlns:a16="http://schemas.microsoft.com/office/drawing/2014/main" id="{D8272B13-9621-4459-B6F4-F84866CF2EBE}"/>
              </a:ext>
            </a:extLst>
          </p:cNvPr>
          <p:cNvPicPr>
            <a:picLocks noChangeAspect="1"/>
          </p:cNvPicPr>
          <p:nvPr/>
        </p:nvPicPr>
        <p:blipFill>
          <a:blip r:embed="rId3"/>
          <a:stretch>
            <a:fillRect/>
          </a:stretch>
        </p:blipFill>
        <p:spPr>
          <a:xfrm>
            <a:off x="6442032" y="1713802"/>
            <a:ext cx="834903" cy="115959"/>
          </a:xfrm>
          <a:prstGeom prst="rect">
            <a:avLst/>
          </a:prstGeom>
        </p:spPr>
      </p:pic>
      <p:sp>
        <p:nvSpPr>
          <p:cNvPr id="9" name="Rectangle 8">
            <a:extLst>
              <a:ext uri="{FF2B5EF4-FFF2-40B4-BE49-F238E27FC236}">
                <a16:creationId xmlns:a16="http://schemas.microsoft.com/office/drawing/2014/main" id="{AFC03850-FBA6-4DAE-A741-24DCE0CA6B81}"/>
              </a:ext>
            </a:extLst>
          </p:cNvPr>
          <p:cNvSpPr/>
          <p:nvPr/>
        </p:nvSpPr>
        <p:spPr>
          <a:xfrm>
            <a:off x="3359727" y="2195945"/>
            <a:ext cx="6477000" cy="31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B2BC0D-EC63-4A76-9C50-01C69EACFD14}"/>
              </a:ext>
            </a:extLst>
          </p:cNvPr>
          <p:cNvSpPr/>
          <p:nvPr/>
        </p:nvSpPr>
        <p:spPr>
          <a:xfrm>
            <a:off x="1877291" y="1995055"/>
            <a:ext cx="360218" cy="200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960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F3DC3-3A0D-4A77-AC6C-697AD22B84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EBA63D55-4864-413D-AAB9-D49A9A4B3239}"/>
              </a:ext>
            </a:extLst>
          </p:cNvPr>
          <p:cNvSpPr txBox="1"/>
          <p:nvPr/>
        </p:nvSpPr>
        <p:spPr>
          <a:xfrm>
            <a:off x="5708073" y="6269182"/>
            <a:ext cx="3304309" cy="369332"/>
          </a:xfrm>
          <a:prstGeom prst="rect">
            <a:avLst/>
          </a:prstGeom>
          <a:noFill/>
          <a:ln>
            <a:solidFill>
              <a:schemeClr val="accent1"/>
            </a:solidFill>
          </a:ln>
        </p:spPr>
        <p:txBody>
          <a:bodyPr wrap="square" rtlCol="0">
            <a:spAutoFit/>
          </a:bodyPr>
          <a:lstStyle/>
          <a:p>
            <a:pPr algn="ctr"/>
            <a:r>
              <a:rPr lang="en-US" dirty="0"/>
              <a:t>April -- MUSoD Calendar 2014</a:t>
            </a:r>
          </a:p>
        </p:txBody>
      </p:sp>
      <p:sp>
        <p:nvSpPr>
          <p:cNvPr id="5" name="Speech Bubble: Rectangle 4">
            <a:extLst>
              <a:ext uri="{FF2B5EF4-FFF2-40B4-BE49-F238E27FC236}">
                <a16:creationId xmlns:a16="http://schemas.microsoft.com/office/drawing/2014/main" id="{4F022F0D-8F1D-401D-BD5D-E5AB2D5940A9}"/>
              </a:ext>
            </a:extLst>
          </p:cNvPr>
          <p:cNvSpPr/>
          <p:nvPr/>
        </p:nvSpPr>
        <p:spPr>
          <a:xfrm>
            <a:off x="4371109" y="1011383"/>
            <a:ext cx="1586347" cy="858982"/>
          </a:xfrm>
          <a:prstGeom prst="wedgeRectCallout">
            <a:avLst>
              <a:gd name="adj1" fmla="val 50180"/>
              <a:gd name="adj2" fmla="val 13085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chemeClr val="accent2">
                    <a:lumMod val="40000"/>
                    <a:lumOff val="60000"/>
                  </a:schemeClr>
                </a:solidFill>
              </a:rPr>
              <a:t>QUESTIONS?</a:t>
            </a:r>
          </a:p>
        </p:txBody>
      </p:sp>
    </p:spTree>
    <p:extLst>
      <p:ext uri="{BB962C8B-B14F-4D97-AF65-F5344CB8AC3E}">
        <p14:creationId xmlns:p14="http://schemas.microsoft.com/office/powerpoint/2010/main" val="1780785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BD034-1A67-4646-B4E7-2B1C8CBF0938}"/>
              </a:ext>
            </a:extLst>
          </p:cNvPr>
          <p:cNvSpPr/>
          <p:nvPr/>
        </p:nvSpPr>
        <p:spPr>
          <a:xfrm>
            <a:off x="2904153" y="2043410"/>
            <a:ext cx="3392853"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Thank you!</a:t>
            </a:r>
          </a:p>
        </p:txBody>
      </p:sp>
      <p:sp>
        <p:nvSpPr>
          <p:cNvPr id="2" name="TextBox 1">
            <a:extLst>
              <a:ext uri="{FF2B5EF4-FFF2-40B4-BE49-F238E27FC236}">
                <a16:creationId xmlns:a16="http://schemas.microsoft.com/office/drawing/2014/main" id="{7893750B-C210-421D-BC90-C4687667F4B0}"/>
              </a:ext>
            </a:extLst>
          </p:cNvPr>
          <p:cNvSpPr txBox="1"/>
          <p:nvPr/>
        </p:nvSpPr>
        <p:spPr>
          <a:xfrm>
            <a:off x="2415396" y="4942936"/>
            <a:ext cx="6072996" cy="1200329"/>
          </a:xfrm>
          <a:prstGeom prst="rect">
            <a:avLst/>
          </a:prstGeom>
          <a:noFill/>
        </p:spPr>
        <p:txBody>
          <a:bodyPr wrap="square" rtlCol="0">
            <a:spAutoFit/>
          </a:bodyPr>
          <a:lstStyle/>
          <a:p>
            <a:r>
              <a:rPr lang="en-US" dirty="0"/>
              <a:t>Mary A. Cimrmancic, DDS</a:t>
            </a:r>
          </a:p>
          <a:p>
            <a:r>
              <a:rPr lang="en-US" dirty="0"/>
              <a:t>Room 336 HH</a:t>
            </a:r>
          </a:p>
          <a:p>
            <a:r>
              <a:rPr lang="en-US" dirty="0"/>
              <a:t>288-0791</a:t>
            </a:r>
          </a:p>
          <a:p>
            <a:r>
              <a:rPr lang="en-US" u="sng" dirty="0"/>
              <a:t>Mary.Cimrmancic@Marquette.edu </a:t>
            </a:r>
          </a:p>
        </p:txBody>
      </p:sp>
    </p:spTree>
    <p:extLst>
      <p:ext uri="{BB962C8B-B14F-4D97-AF65-F5344CB8AC3E}">
        <p14:creationId xmlns:p14="http://schemas.microsoft.com/office/powerpoint/2010/main" val="3578974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27B3-6DA2-4DDC-8280-8FFE32DA1109}"/>
              </a:ext>
            </a:extLst>
          </p:cNvPr>
          <p:cNvSpPr>
            <a:spLocks noGrp="1"/>
          </p:cNvSpPr>
          <p:nvPr>
            <p:ph type="title"/>
          </p:nvPr>
        </p:nvSpPr>
        <p:spPr/>
        <p:txBody>
          <a:bodyPr/>
          <a:lstStyle/>
          <a:p>
            <a:r>
              <a:rPr lang="en-US" dirty="0"/>
              <a:t>Dental Rounds</a:t>
            </a:r>
          </a:p>
        </p:txBody>
      </p:sp>
      <p:sp>
        <p:nvSpPr>
          <p:cNvPr id="3" name="Content Placeholder 2">
            <a:extLst>
              <a:ext uri="{FF2B5EF4-FFF2-40B4-BE49-F238E27FC236}">
                <a16:creationId xmlns:a16="http://schemas.microsoft.com/office/drawing/2014/main" id="{F1D20825-D52D-46A9-97E2-3DA132637F42}"/>
              </a:ext>
            </a:extLst>
          </p:cNvPr>
          <p:cNvSpPr>
            <a:spLocks noGrp="1"/>
          </p:cNvSpPr>
          <p:nvPr>
            <p:ph idx="1"/>
          </p:nvPr>
        </p:nvSpPr>
        <p:spPr/>
        <p:txBody>
          <a:bodyPr>
            <a:normAutofit fontScale="92500" lnSpcReduction="10000"/>
          </a:bodyPr>
          <a:lstStyle/>
          <a:p>
            <a:r>
              <a:rPr lang="en-US" dirty="0"/>
              <a:t>Case-based learning, solving a clinical question</a:t>
            </a:r>
          </a:p>
          <a:p>
            <a:r>
              <a:rPr lang="en-US" dirty="0"/>
              <a:t>Student presentations in small groups</a:t>
            </a:r>
          </a:p>
          <a:p>
            <a:pPr lvl="1"/>
            <a:r>
              <a:rPr lang="en-US" dirty="0"/>
              <a:t>5 teams of 4 students</a:t>
            </a:r>
          </a:p>
          <a:p>
            <a:pPr lvl="1"/>
            <a:r>
              <a:rPr lang="en-US" dirty="0"/>
              <a:t>1 team presents, observers post questions</a:t>
            </a:r>
          </a:p>
          <a:p>
            <a:pPr lvl="1"/>
            <a:r>
              <a:rPr lang="en-US" dirty="0"/>
              <a:t>Group Leader and specialist</a:t>
            </a:r>
          </a:p>
          <a:p>
            <a:r>
              <a:rPr lang="en-US" dirty="0"/>
              <a:t>Vertical teams (D1-D4) </a:t>
            </a:r>
          </a:p>
          <a:p>
            <a:pPr lvl="1"/>
            <a:r>
              <a:rPr lang="en-US" dirty="0"/>
              <a:t>Each team member assignment matches level of academic and clinical development</a:t>
            </a:r>
          </a:p>
          <a:p>
            <a:r>
              <a:rPr lang="en-US" dirty="0"/>
              <a:t>Goals:</a:t>
            </a:r>
          </a:p>
          <a:p>
            <a:pPr lvl="1"/>
            <a:r>
              <a:rPr lang="en-US" dirty="0"/>
              <a:t>Integrate basic science and clinical practice</a:t>
            </a:r>
          </a:p>
          <a:p>
            <a:pPr lvl="1"/>
            <a:r>
              <a:rPr lang="en-US" dirty="0"/>
              <a:t>Establish evidence-based approach to clinical decision making</a:t>
            </a:r>
          </a:p>
          <a:p>
            <a:pPr lvl="1"/>
            <a:r>
              <a:rPr lang="en-US" dirty="0"/>
              <a:t>Incorporate all dental specialty and disciplines in practice</a:t>
            </a:r>
          </a:p>
        </p:txBody>
      </p:sp>
    </p:spTree>
    <p:extLst>
      <p:ext uri="{BB962C8B-B14F-4D97-AF65-F5344CB8AC3E}">
        <p14:creationId xmlns:p14="http://schemas.microsoft.com/office/powerpoint/2010/main" val="4066620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0585-69E8-4E4B-8B38-5E4B06ABD441}"/>
              </a:ext>
            </a:extLst>
          </p:cNvPr>
          <p:cNvSpPr>
            <a:spLocks noGrp="1"/>
          </p:cNvSpPr>
          <p:nvPr>
            <p:ph type="title"/>
          </p:nvPr>
        </p:nvSpPr>
        <p:spPr/>
        <p:txBody>
          <a:bodyPr/>
          <a:lstStyle/>
          <a:p>
            <a:r>
              <a:rPr lang="en-US" dirty="0"/>
              <a:t>Dental Rounds formats</a:t>
            </a:r>
          </a:p>
        </p:txBody>
      </p:sp>
      <p:sp>
        <p:nvSpPr>
          <p:cNvPr id="3" name="Content Placeholder 2">
            <a:extLst>
              <a:ext uri="{FF2B5EF4-FFF2-40B4-BE49-F238E27FC236}">
                <a16:creationId xmlns:a16="http://schemas.microsoft.com/office/drawing/2014/main" id="{ECFF4EBB-429E-4D0F-8A0C-14BAF6C01AFF}"/>
              </a:ext>
            </a:extLst>
          </p:cNvPr>
          <p:cNvSpPr>
            <a:spLocks noGrp="1"/>
          </p:cNvSpPr>
          <p:nvPr>
            <p:ph idx="1"/>
          </p:nvPr>
        </p:nvSpPr>
        <p:spPr/>
        <p:txBody>
          <a:bodyPr>
            <a:normAutofit fontScale="92500" lnSpcReduction="10000"/>
          </a:bodyPr>
          <a:lstStyle/>
          <a:p>
            <a:r>
              <a:rPr lang="en-US" dirty="0">
                <a:solidFill>
                  <a:srgbClr val="FFC000"/>
                </a:solidFill>
              </a:rPr>
              <a:t>Fall Semester: Evidence-Based Rounds</a:t>
            </a:r>
          </a:p>
          <a:p>
            <a:pPr lvl="1"/>
            <a:r>
              <a:rPr lang="en-US" dirty="0"/>
              <a:t>Student case presentations</a:t>
            </a:r>
          </a:p>
          <a:p>
            <a:pPr lvl="1"/>
            <a:r>
              <a:rPr lang="en-US" dirty="0"/>
              <a:t>Address a specific clinical problem</a:t>
            </a:r>
          </a:p>
          <a:p>
            <a:pPr lvl="1"/>
            <a:r>
              <a:rPr lang="en-US" dirty="0"/>
              <a:t>Apply scientific evidence in developing solutions to the specific problem</a:t>
            </a:r>
          </a:p>
          <a:p>
            <a:r>
              <a:rPr lang="en-US" dirty="0"/>
              <a:t>Spring Semester: Treatment-Planning Rounds</a:t>
            </a:r>
          </a:p>
          <a:p>
            <a:pPr lvl="1"/>
            <a:r>
              <a:rPr lang="en-US" dirty="0"/>
              <a:t>Student case presentations</a:t>
            </a:r>
          </a:p>
          <a:p>
            <a:pPr lvl="1"/>
            <a:r>
              <a:rPr lang="en-US" dirty="0"/>
              <a:t>Comprehensive treatment planning</a:t>
            </a:r>
          </a:p>
          <a:p>
            <a:pPr lvl="1"/>
            <a:r>
              <a:rPr lang="en-US" dirty="0"/>
              <a:t>Evidence: Clinical Practice Guidelines</a:t>
            </a:r>
          </a:p>
          <a:p>
            <a:pPr lvl="1"/>
            <a:r>
              <a:rPr lang="en-US" dirty="0"/>
              <a:t>Grand Rounds</a:t>
            </a:r>
          </a:p>
          <a:p>
            <a:r>
              <a:rPr lang="en-US" dirty="0"/>
              <a:t>Summer Term:</a:t>
            </a:r>
          </a:p>
          <a:p>
            <a:pPr lvl="1"/>
            <a:r>
              <a:rPr lang="en-US" dirty="0"/>
              <a:t>Lessons Learned Rounds</a:t>
            </a:r>
          </a:p>
          <a:p>
            <a:pPr lvl="1"/>
            <a:r>
              <a:rPr lang="en-US" dirty="0"/>
              <a:t>Faculty case presentations</a:t>
            </a:r>
          </a:p>
        </p:txBody>
      </p:sp>
    </p:spTree>
    <p:extLst>
      <p:ext uri="{BB962C8B-B14F-4D97-AF65-F5344CB8AC3E}">
        <p14:creationId xmlns:p14="http://schemas.microsoft.com/office/powerpoint/2010/main" val="265861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t up city at night&#10;&#10;Description generated with very high confidence">
            <a:extLst>
              <a:ext uri="{FF2B5EF4-FFF2-40B4-BE49-F238E27FC236}">
                <a16:creationId xmlns:a16="http://schemas.microsoft.com/office/drawing/2014/main" id="{C5618B97-28AB-406E-93A3-035A7B99FF6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5134329" y="0"/>
            <a:ext cx="6038143" cy="6858000"/>
          </a:xfrm>
          <a:prstGeom prst="rect">
            <a:avLst/>
          </a:prstGeom>
        </p:spPr>
      </p:pic>
      <p:sp>
        <p:nvSpPr>
          <p:cNvPr id="2" name="Rectangle 1">
            <a:extLst>
              <a:ext uri="{FF2B5EF4-FFF2-40B4-BE49-F238E27FC236}">
                <a16:creationId xmlns:a16="http://schemas.microsoft.com/office/drawing/2014/main" id="{3E834527-5060-4977-90C9-5CA936E93D77}"/>
              </a:ext>
            </a:extLst>
          </p:cNvPr>
          <p:cNvSpPr/>
          <p:nvPr/>
        </p:nvSpPr>
        <p:spPr>
          <a:xfrm>
            <a:off x="458420" y="1674674"/>
            <a:ext cx="5235370" cy="2585323"/>
          </a:xfrm>
          <a:prstGeom prst="rect">
            <a:avLst/>
          </a:prstGeom>
          <a:solidFill>
            <a:schemeClr val="accent4"/>
          </a:solidFill>
          <a:ln>
            <a:noFill/>
          </a:ln>
          <a:effectLst>
            <a:innerShdw blurRad="63500" dist="50800" dir="8100000">
              <a:prstClr val="black">
                <a:alpha val="50000"/>
              </a:prstClr>
            </a:innerShdw>
          </a:effectLst>
        </p:spPr>
        <p:style>
          <a:lnRef idx="0">
            <a:scrgbClr r="0" g="0" b="0"/>
          </a:lnRef>
          <a:fillRef idx="0">
            <a:scrgbClr r="0" g="0" b="0"/>
          </a:fillRef>
          <a:effectRef idx="0">
            <a:scrgbClr r="0" g="0" b="0"/>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EVIDENCE BASED </a:t>
            </a:r>
            <a:r>
              <a:rPr lang="en-US" sz="4800" b="1" dirty="0">
                <a:ln/>
                <a:solidFill>
                  <a:schemeClr val="accent4"/>
                </a:solidFill>
              </a:rPr>
              <a:t>DENTAL ROUNDS</a:t>
            </a:r>
            <a:endParaRPr lang="en-US" sz="5400" b="1" dirty="0">
              <a:ln/>
              <a:solidFill>
                <a:schemeClr val="accent4"/>
              </a:solidFill>
            </a:endParaRPr>
          </a:p>
          <a:p>
            <a:pPr algn="ctr"/>
            <a:r>
              <a:rPr lang="en-US" sz="5400" b="1" dirty="0">
                <a:ln/>
                <a:solidFill>
                  <a:schemeClr val="accent4"/>
                </a:solidFill>
              </a:rPr>
              <a:t>Fall 2018</a:t>
            </a:r>
          </a:p>
        </p:txBody>
      </p:sp>
    </p:spTree>
    <p:extLst>
      <p:ext uri="{BB962C8B-B14F-4D97-AF65-F5344CB8AC3E}">
        <p14:creationId xmlns:p14="http://schemas.microsoft.com/office/powerpoint/2010/main" val="573815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547F-C356-49F3-BF34-99D556D76ADF}"/>
              </a:ext>
            </a:extLst>
          </p:cNvPr>
          <p:cNvSpPr>
            <a:spLocks noGrp="1"/>
          </p:cNvSpPr>
          <p:nvPr>
            <p:ph type="title"/>
          </p:nvPr>
        </p:nvSpPr>
        <p:spPr/>
        <p:txBody>
          <a:bodyPr/>
          <a:lstStyle/>
          <a:p>
            <a:r>
              <a:rPr lang="en-US" dirty="0" err="1"/>
              <a:t>MUSoD</a:t>
            </a:r>
            <a:r>
              <a:rPr lang="en-US" dirty="0"/>
              <a:t> Vision</a:t>
            </a:r>
          </a:p>
        </p:txBody>
      </p:sp>
      <p:sp>
        <p:nvSpPr>
          <p:cNvPr id="3" name="Content Placeholder 2">
            <a:extLst>
              <a:ext uri="{FF2B5EF4-FFF2-40B4-BE49-F238E27FC236}">
                <a16:creationId xmlns:a16="http://schemas.microsoft.com/office/drawing/2014/main" id="{582D478B-BF0F-4D2C-8306-5FC94193B3F9}"/>
              </a:ext>
            </a:extLst>
          </p:cNvPr>
          <p:cNvSpPr>
            <a:spLocks noGrp="1"/>
          </p:cNvSpPr>
          <p:nvPr>
            <p:ph sz="half" idx="1"/>
          </p:nvPr>
        </p:nvSpPr>
        <p:spPr/>
        <p:txBody>
          <a:bodyPr>
            <a:normAutofit fontScale="92500" lnSpcReduction="20000"/>
          </a:bodyPr>
          <a:lstStyle/>
          <a:p>
            <a:r>
              <a:rPr lang="en-US" dirty="0"/>
              <a:t>Truly integrated Predoctoral curriculum</a:t>
            </a:r>
          </a:p>
          <a:p>
            <a:r>
              <a:rPr lang="en-US" dirty="0"/>
              <a:t>Connections between knowledge and skills from different disciplines</a:t>
            </a:r>
          </a:p>
          <a:p>
            <a:r>
              <a:rPr lang="en-US" dirty="0"/>
              <a:t>Link between basic science knowledge and clinical application of science</a:t>
            </a:r>
          </a:p>
          <a:p>
            <a:r>
              <a:rPr lang="en-US" dirty="0"/>
              <a:t>Bridge in the development of the competent practitioner</a:t>
            </a:r>
          </a:p>
          <a:p>
            <a:r>
              <a:rPr lang="en-US" dirty="0"/>
              <a:t>Vertical team approach involves students from all 4 years who form teams that work with clinical cases together.</a:t>
            </a:r>
          </a:p>
        </p:txBody>
      </p:sp>
      <p:pic>
        <p:nvPicPr>
          <p:cNvPr id="12" name="Content Placeholder 11">
            <a:extLst>
              <a:ext uri="{FF2B5EF4-FFF2-40B4-BE49-F238E27FC236}">
                <a16:creationId xmlns:a16="http://schemas.microsoft.com/office/drawing/2014/main" id="{AB08221E-9D92-482A-842E-F7A4BE0D927E}"/>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53354" y="1690688"/>
            <a:ext cx="5181600" cy="3862647"/>
          </a:xfrm>
        </p:spPr>
      </p:pic>
      <p:sp>
        <p:nvSpPr>
          <p:cNvPr id="13" name="TextBox 12">
            <a:extLst>
              <a:ext uri="{FF2B5EF4-FFF2-40B4-BE49-F238E27FC236}">
                <a16:creationId xmlns:a16="http://schemas.microsoft.com/office/drawing/2014/main" id="{B32DDD5D-83DE-4FBD-829E-788128508EE7}"/>
              </a:ext>
            </a:extLst>
          </p:cNvPr>
          <p:cNvSpPr txBox="1"/>
          <p:nvPr/>
        </p:nvSpPr>
        <p:spPr>
          <a:xfrm>
            <a:off x="6353354" y="5553335"/>
            <a:ext cx="5181600" cy="230832"/>
          </a:xfrm>
          <a:prstGeom prst="rect">
            <a:avLst/>
          </a:prstGeom>
          <a:noFill/>
        </p:spPr>
        <p:txBody>
          <a:bodyPr wrap="square" rtlCol="0">
            <a:spAutoFit/>
          </a:bodyPr>
          <a:lstStyle/>
          <a:p>
            <a:r>
              <a:rPr lang="en-US" sz="900">
                <a:hlinkClick r:id="rId3" tooltip="http://rt3region4.ncdpi.wikispaces.net/Creating+District+Benchmark+Assessments+in+Home+Base"/>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971730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966D-4BE6-4155-B8BF-1F7CEC9CDB4E}"/>
              </a:ext>
            </a:extLst>
          </p:cNvPr>
          <p:cNvSpPr>
            <a:spLocks noGrp="1"/>
          </p:cNvSpPr>
          <p:nvPr>
            <p:ph type="title"/>
          </p:nvPr>
        </p:nvSpPr>
        <p:spPr/>
        <p:txBody>
          <a:bodyPr anchor="ctr"/>
          <a:lstStyle/>
          <a:p>
            <a:r>
              <a:rPr lang="en-US" dirty="0"/>
              <a:t>What is Evidence Based Dental Practice?</a:t>
            </a:r>
          </a:p>
        </p:txBody>
      </p:sp>
      <p:graphicFrame>
        <p:nvGraphicFramePr>
          <p:cNvPr id="7" name="Content Placeholder 6">
            <a:extLst>
              <a:ext uri="{FF2B5EF4-FFF2-40B4-BE49-F238E27FC236}">
                <a16:creationId xmlns:a16="http://schemas.microsoft.com/office/drawing/2014/main" id="{8E165501-5762-4C5D-96C9-8D9F49A35386}"/>
              </a:ext>
            </a:extLst>
          </p:cNvPr>
          <p:cNvGraphicFramePr>
            <a:graphicFrameLocks noGrp="1"/>
          </p:cNvGraphicFramePr>
          <p:nvPr>
            <p:ph idx="1"/>
            <p:extLst>
              <p:ext uri="{D42A27DB-BD31-4B8C-83A1-F6EECF244321}">
                <p14:modId xmlns:p14="http://schemas.microsoft.com/office/powerpoint/2010/main" val="344338229"/>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19">
            <a:extLst>
              <a:ext uri="{FF2B5EF4-FFF2-40B4-BE49-F238E27FC236}">
                <a16:creationId xmlns:a16="http://schemas.microsoft.com/office/drawing/2014/main" id="{248D1006-8DA9-4595-BF4D-D1FA52A9C67C}"/>
              </a:ext>
            </a:extLst>
          </p:cNvPr>
          <p:cNvSpPr>
            <a:spLocks noGrp="1"/>
          </p:cNvSpPr>
          <p:nvPr>
            <p:ph type="body" sz="half" idx="2"/>
          </p:nvPr>
        </p:nvSpPr>
        <p:spPr>
          <a:xfrm>
            <a:off x="836612" y="1971413"/>
            <a:ext cx="4523953" cy="4429387"/>
          </a:xfrm>
        </p:spPr>
        <p:txBody>
          <a:bodyPr>
            <a:normAutofit lnSpcReduction="10000"/>
          </a:bodyPr>
          <a:lstStyle/>
          <a:p>
            <a:r>
              <a:rPr lang="en-US" dirty="0"/>
              <a:t>ADA: “an approach to oral healthcare that requires the judicious integration of systematic assessments of clinically relevant scientific evidence, relating to the patient’s oral and medical condition and history, with the dentist’s clinical expertise and the patient’s treatment needs and preferences.”</a:t>
            </a:r>
          </a:p>
          <a:p>
            <a:r>
              <a:rPr lang="en-US" dirty="0"/>
              <a:t>Scientific evidence: foundation for clinical practice, but alone, is not enough.</a:t>
            </a:r>
          </a:p>
          <a:p>
            <a:r>
              <a:rPr lang="en-US" dirty="0"/>
              <a:t>Process of EBD:</a:t>
            </a:r>
          </a:p>
          <a:p>
            <a:r>
              <a:rPr lang="en-US" dirty="0"/>
              <a:t>Start</a:t>
            </a:r>
          </a:p>
          <a:p>
            <a:r>
              <a:rPr lang="en-US" dirty="0"/>
              <a:t>Questions raised in clinical practice</a:t>
            </a:r>
          </a:p>
          <a:p>
            <a:r>
              <a:rPr lang="en-US" dirty="0"/>
              <a:t>Seek evidence-based solutions</a:t>
            </a:r>
          </a:p>
          <a:p>
            <a:r>
              <a:rPr lang="en-US" dirty="0"/>
              <a:t>Format searchable clinical question</a:t>
            </a:r>
          </a:p>
          <a:p>
            <a:r>
              <a:rPr lang="en-US" dirty="0"/>
              <a:t>Search for best available evidence to answer the question</a:t>
            </a:r>
          </a:p>
          <a:p>
            <a:r>
              <a:rPr lang="en-US" dirty="0"/>
              <a:t>Critically appraise the evidence &amp; apply it to clinical case scenario</a:t>
            </a:r>
          </a:p>
          <a:p>
            <a:endParaRPr lang="en-US" dirty="0"/>
          </a:p>
          <a:p>
            <a:endParaRPr lang="en-US" dirty="0"/>
          </a:p>
        </p:txBody>
      </p:sp>
      <p:sp>
        <p:nvSpPr>
          <p:cNvPr id="21" name="TextBox 20">
            <a:extLst>
              <a:ext uri="{FF2B5EF4-FFF2-40B4-BE49-F238E27FC236}">
                <a16:creationId xmlns:a16="http://schemas.microsoft.com/office/drawing/2014/main" id="{000A34BB-CA6A-47A7-83A8-BA0A9CAB7E8F}"/>
              </a:ext>
            </a:extLst>
          </p:cNvPr>
          <p:cNvSpPr txBox="1"/>
          <p:nvPr/>
        </p:nvSpPr>
        <p:spPr>
          <a:xfrm>
            <a:off x="7878944" y="3499947"/>
            <a:ext cx="747131" cy="369332"/>
          </a:xfrm>
          <a:prstGeom prst="rect">
            <a:avLst/>
          </a:prstGeom>
          <a:noFill/>
        </p:spPr>
        <p:txBody>
          <a:bodyPr wrap="square" rtlCol="0">
            <a:spAutoFit/>
          </a:bodyPr>
          <a:lstStyle/>
          <a:p>
            <a:pPr algn="ctr"/>
            <a:r>
              <a:rPr lang="en-US" dirty="0"/>
              <a:t>EBD</a:t>
            </a:r>
          </a:p>
        </p:txBody>
      </p:sp>
      <p:sp>
        <p:nvSpPr>
          <p:cNvPr id="22" name="TextBox 21">
            <a:extLst>
              <a:ext uri="{FF2B5EF4-FFF2-40B4-BE49-F238E27FC236}">
                <a16:creationId xmlns:a16="http://schemas.microsoft.com/office/drawing/2014/main" id="{43353144-6911-4A21-BC3E-7D05040256F1}"/>
              </a:ext>
            </a:extLst>
          </p:cNvPr>
          <p:cNvSpPr txBox="1"/>
          <p:nvPr/>
        </p:nvSpPr>
        <p:spPr>
          <a:xfrm>
            <a:off x="5855516" y="6321525"/>
            <a:ext cx="6056851" cy="276999"/>
          </a:xfrm>
          <a:prstGeom prst="rect">
            <a:avLst/>
          </a:prstGeom>
          <a:solidFill>
            <a:srgbClr val="47A6D1"/>
          </a:solidFill>
        </p:spPr>
        <p:txBody>
          <a:bodyPr wrap="square" rtlCol="0">
            <a:spAutoFit/>
          </a:bodyPr>
          <a:lstStyle/>
          <a:p>
            <a:r>
              <a:rPr lang="en-US" sz="1200" dirty="0"/>
              <a:t>ADA Center for Evidence-Based Dentistry. About EBD. </a:t>
            </a:r>
            <a:r>
              <a:rPr lang="en-US" sz="1200" dirty="0">
                <a:hlinkClick r:id="rId7"/>
              </a:rPr>
              <a:t>http://ebd.ada.org/en/about</a:t>
            </a:r>
            <a:r>
              <a:rPr lang="en-US" sz="1200" dirty="0"/>
              <a:t>  </a:t>
            </a:r>
          </a:p>
        </p:txBody>
      </p:sp>
    </p:spTree>
    <p:extLst>
      <p:ext uri="{BB962C8B-B14F-4D97-AF65-F5344CB8AC3E}">
        <p14:creationId xmlns:p14="http://schemas.microsoft.com/office/powerpoint/2010/main" val="3576937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B1A8-2055-434E-A9BA-5CFC7CA6A3EB}"/>
              </a:ext>
            </a:extLst>
          </p:cNvPr>
          <p:cNvSpPr>
            <a:spLocks noGrp="1"/>
          </p:cNvSpPr>
          <p:nvPr>
            <p:ph type="title"/>
          </p:nvPr>
        </p:nvSpPr>
        <p:spPr>
          <a:xfrm>
            <a:off x="838200" y="349250"/>
            <a:ext cx="10515600" cy="1325563"/>
          </a:xfrm>
          <a:noFill/>
        </p:spPr>
        <p:txBody>
          <a:bodyPr/>
          <a:lstStyle/>
          <a:p>
            <a:r>
              <a:rPr lang="en-US" dirty="0"/>
              <a:t>Benefits</a:t>
            </a:r>
          </a:p>
        </p:txBody>
      </p:sp>
      <p:sp>
        <p:nvSpPr>
          <p:cNvPr id="3" name="Content Placeholder 2">
            <a:extLst>
              <a:ext uri="{FF2B5EF4-FFF2-40B4-BE49-F238E27FC236}">
                <a16:creationId xmlns:a16="http://schemas.microsoft.com/office/drawing/2014/main" id="{4F0171BE-7968-45DD-B4E5-13F302664240}"/>
              </a:ext>
            </a:extLst>
          </p:cNvPr>
          <p:cNvSpPr>
            <a:spLocks noGrp="1"/>
          </p:cNvSpPr>
          <p:nvPr>
            <p:ph idx="1"/>
          </p:nvPr>
        </p:nvSpPr>
        <p:spPr>
          <a:xfrm>
            <a:off x="838200" y="1530927"/>
            <a:ext cx="10515600" cy="4961948"/>
          </a:xfrm>
        </p:spPr>
        <p:txBody>
          <a:bodyPr>
            <a:normAutofit fontScale="77500" lnSpcReduction="20000"/>
          </a:bodyPr>
          <a:lstStyle/>
          <a:p>
            <a:pPr algn="just">
              <a:lnSpc>
                <a:spcPct val="120000"/>
              </a:lnSpc>
            </a:pPr>
            <a:r>
              <a:rPr lang="en-US" sz="2600" b="1" dirty="0">
                <a:solidFill>
                  <a:srgbClr val="FFFF00"/>
                </a:solidFill>
              </a:rPr>
              <a:t>D1: </a:t>
            </a:r>
            <a:r>
              <a:rPr lang="en-US" sz="2600" dirty="0">
                <a:solidFill>
                  <a:srgbClr val="FFFF00"/>
                </a:solidFill>
              </a:rPr>
              <a:t>As you transition into the role of a dental student, understand the connections between D1 basic science knowledge to clinical cases. Normal structures and function. You are in the best position to understand the position of the patient, and to therefore ask relevant questions.</a:t>
            </a:r>
          </a:p>
          <a:p>
            <a:pPr algn="just">
              <a:lnSpc>
                <a:spcPct val="120000"/>
              </a:lnSpc>
            </a:pPr>
            <a:r>
              <a:rPr lang="en-US" sz="2600" b="1" dirty="0"/>
              <a:t>D2: </a:t>
            </a:r>
            <a:r>
              <a:rPr lang="en-US" sz="2600" dirty="0"/>
              <a:t>understand the management of a patient presenting with structural and/or functional abnormalities. Coordinate with team, and mentor the D1.</a:t>
            </a:r>
          </a:p>
          <a:p>
            <a:pPr algn="just">
              <a:lnSpc>
                <a:spcPct val="120000"/>
              </a:lnSpc>
            </a:pPr>
            <a:r>
              <a:rPr lang="en-US" sz="2600" b="1" dirty="0"/>
              <a:t>D3: </a:t>
            </a:r>
            <a:r>
              <a:rPr lang="en-US" sz="2600" dirty="0"/>
              <a:t>learn an essential skill to access and keep up with the vast and exponentially changing knowledge base. Learn to critically appraise the evidence, and communicate its significance to the patient. Balance evidence with clinician experience and patient preferences/ability to accept treatment. </a:t>
            </a:r>
          </a:p>
          <a:p>
            <a:pPr lvl="1" algn="just">
              <a:lnSpc>
                <a:spcPct val="120000"/>
              </a:lnSpc>
            </a:pPr>
            <a:r>
              <a:rPr lang="en-US" sz="2300" dirty="0"/>
              <a:t>Are the study findings reliable? </a:t>
            </a:r>
          </a:p>
          <a:p>
            <a:pPr lvl="1" algn="just">
              <a:lnSpc>
                <a:spcPct val="120000"/>
              </a:lnSpc>
            </a:pPr>
            <a:r>
              <a:rPr lang="en-US" sz="2300" dirty="0"/>
              <a:t>Have the studies been undertaken in a way that makes their findings reliable? </a:t>
            </a:r>
          </a:p>
          <a:p>
            <a:pPr lvl="1" algn="just">
              <a:lnSpc>
                <a:spcPct val="120000"/>
              </a:lnSpc>
            </a:pPr>
            <a:r>
              <a:rPr lang="en-US" sz="2300" dirty="0"/>
              <a:t>Can you make sense of the results? </a:t>
            </a:r>
          </a:p>
          <a:p>
            <a:pPr lvl="1" algn="just">
              <a:lnSpc>
                <a:spcPct val="120000"/>
              </a:lnSpc>
            </a:pPr>
            <a:r>
              <a:rPr lang="en-US" sz="2300" dirty="0"/>
              <a:t>Do you know what the results mean within the context of your clinical decision-making?</a:t>
            </a:r>
          </a:p>
          <a:p>
            <a:pPr algn="just">
              <a:lnSpc>
                <a:spcPct val="120000"/>
              </a:lnSpc>
            </a:pPr>
            <a:r>
              <a:rPr lang="en-US" sz="2300" b="1" dirty="0"/>
              <a:t>D4: </a:t>
            </a:r>
            <a:r>
              <a:rPr lang="en-US" sz="2300" dirty="0"/>
              <a:t>develop leadership skills in managing a team to address a clinical question relevant to a specific patient. </a:t>
            </a:r>
          </a:p>
        </p:txBody>
      </p:sp>
    </p:spTree>
    <p:extLst>
      <p:ext uri="{BB962C8B-B14F-4D97-AF65-F5344CB8AC3E}">
        <p14:creationId xmlns:p14="http://schemas.microsoft.com/office/powerpoint/2010/main" val="3426124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831D-03C4-441D-80DC-5A225ABA303F}"/>
              </a:ext>
            </a:extLst>
          </p:cNvPr>
          <p:cNvSpPr>
            <a:spLocks noGrp="1"/>
          </p:cNvSpPr>
          <p:nvPr>
            <p:ph type="title"/>
          </p:nvPr>
        </p:nvSpPr>
        <p:spPr/>
        <p:txBody>
          <a:bodyPr/>
          <a:lstStyle/>
          <a:p>
            <a:r>
              <a:rPr lang="en-US" dirty="0"/>
              <a:t>D 1-4 Rounds Team Responsibilities</a:t>
            </a:r>
          </a:p>
        </p:txBody>
      </p:sp>
      <p:sp>
        <p:nvSpPr>
          <p:cNvPr id="3" name="Content Placeholder 2">
            <a:extLst>
              <a:ext uri="{FF2B5EF4-FFF2-40B4-BE49-F238E27FC236}">
                <a16:creationId xmlns:a16="http://schemas.microsoft.com/office/drawing/2014/main" id="{1536CFE2-6662-4E91-9E65-7537B5024340}"/>
              </a:ext>
            </a:extLst>
          </p:cNvPr>
          <p:cNvSpPr>
            <a:spLocks noGrp="1"/>
          </p:cNvSpPr>
          <p:nvPr>
            <p:ph idx="1"/>
          </p:nvPr>
        </p:nvSpPr>
        <p:spPr>
          <a:xfrm>
            <a:off x="644236" y="1690688"/>
            <a:ext cx="10709564" cy="4696257"/>
          </a:xfrm>
        </p:spPr>
        <p:txBody>
          <a:bodyPr>
            <a:normAutofit/>
          </a:bodyPr>
          <a:lstStyle/>
          <a:p>
            <a:pPr>
              <a:lnSpc>
                <a:spcPct val="100000"/>
              </a:lnSpc>
            </a:pPr>
            <a:r>
              <a:rPr lang="en-US" b="1" dirty="0"/>
              <a:t>As presenters: </a:t>
            </a:r>
            <a:r>
              <a:rPr lang="en-US" dirty="0"/>
              <a:t>your portion of the presentation</a:t>
            </a:r>
          </a:p>
          <a:p>
            <a:pPr lvl="1">
              <a:lnSpc>
                <a:spcPct val="100000"/>
              </a:lnSpc>
            </a:pPr>
            <a:r>
              <a:rPr lang="en-US" dirty="0"/>
              <a:t>Alternate D2’s: present different aspects of the same case</a:t>
            </a:r>
          </a:p>
          <a:p>
            <a:pPr>
              <a:lnSpc>
                <a:spcPct val="100000"/>
              </a:lnSpc>
            </a:pPr>
            <a:r>
              <a:rPr lang="en-US" b="1" dirty="0"/>
              <a:t>As observers:</a:t>
            </a:r>
          </a:p>
          <a:p>
            <a:pPr lvl="1">
              <a:lnSpc>
                <a:spcPct val="100000"/>
              </a:lnSpc>
            </a:pPr>
            <a:r>
              <a:rPr lang="en-US" dirty="0"/>
              <a:t>Attend all 4 remaining Rounds presentations within your assigned Rounds Group</a:t>
            </a:r>
          </a:p>
          <a:p>
            <a:pPr lvl="1">
              <a:lnSpc>
                <a:spcPct val="100000"/>
              </a:lnSpc>
            </a:pPr>
            <a:r>
              <a:rPr lang="en-US" dirty="0"/>
              <a:t>On the </a:t>
            </a:r>
            <a:r>
              <a:rPr lang="en-US" b="1" dirty="0"/>
              <a:t>Rounds Website</a:t>
            </a:r>
            <a:r>
              <a:rPr lang="en-US" dirty="0"/>
              <a:t>, you are expected to:</a:t>
            </a:r>
          </a:p>
          <a:p>
            <a:pPr lvl="2">
              <a:lnSpc>
                <a:spcPct val="100000"/>
              </a:lnSpc>
            </a:pPr>
            <a:r>
              <a:rPr lang="en-US" dirty="0"/>
              <a:t>Review case materials posted for each presenting team in your Rounds Group</a:t>
            </a:r>
          </a:p>
          <a:p>
            <a:pPr lvl="2">
              <a:lnSpc>
                <a:spcPct val="100000"/>
              </a:lnSpc>
            </a:pPr>
            <a:r>
              <a:rPr lang="en-US" dirty="0"/>
              <a:t>Post a question related to the other teams cases PRIOR TO their presentation</a:t>
            </a:r>
          </a:p>
          <a:p>
            <a:pPr lvl="2">
              <a:lnSpc>
                <a:spcPct val="100000"/>
              </a:lnSpc>
            </a:pPr>
            <a:r>
              <a:rPr lang="en-US" dirty="0"/>
              <a:t>Select one journal article from any observed presentation to review, summarize and complete a classification of the journal type and study design</a:t>
            </a:r>
          </a:p>
          <a:p>
            <a:pPr marL="457200" lvl="1" indent="0">
              <a:buNone/>
            </a:pPr>
            <a:endParaRPr lang="en-US" dirty="0"/>
          </a:p>
        </p:txBody>
      </p:sp>
    </p:spTree>
    <p:extLst>
      <p:ext uri="{BB962C8B-B14F-4D97-AF65-F5344CB8AC3E}">
        <p14:creationId xmlns:p14="http://schemas.microsoft.com/office/powerpoint/2010/main" val="2945576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8554</TotalTime>
  <Words>1382</Words>
  <Application>Microsoft Office PowerPoint</Application>
  <PresentationFormat>Widescreen</PresentationFormat>
  <Paragraphs>195</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Poor Richard</vt:lpstr>
      <vt:lpstr>Wingdings</vt:lpstr>
      <vt:lpstr>Office Theme</vt:lpstr>
      <vt:lpstr>Dental Rounds Fall 2018</vt:lpstr>
      <vt:lpstr>What I learned as an instructor and wish I had known in dental school…</vt:lpstr>
      <vt:lpstr>Dental Rounds</vt:lpstr>
      <vt:lpstr>Dental Rounds formats</vt:lpstr>
      <vt:lpstr>PowerPoint Presentation</vt:lpstr>
      <vt:lpstr>MUSoD Vision</vt:lpstr>
      <vt:lpstr>What is Evidence Based Dental Practice?</vt:lpstr>
      <vt:lpstr>Benefits</vt:lpstr>
      <vt:lpstr>D 1-4 Rounds Team Responsibilities</vt:lpstr>
      <vt:lpstr>Team Presentation</vt:lpstr>
      <vt:lpstr>D1 Responsibilities The Basic Science Question</vt:lpstr>
      <vt:lpstr>D4 Team Leader Responsibilities</vt:lpstr>
      <vt:lpstr>References</vt:lpstr>
      <vt:lpstr>Resources</vt:lpstr>
      <vt:lpstr>D1 - 4 Responsibilities – as Observers</vt:lpstr>
      <vt:lpstr>Rounds attendance and participation</vt:lpstr>
      <vt:lpstr>Timelines – postings are time/date stamped                    -- 10% grade reduction for each late posting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Rounds</dc:title>
  <dc:creator>Cimrmancic, Mary</dc:creator>
  <cp:lastModifiedBy>Cimrmancic, Mary</cp:lastModifiedBy>
  <cp:revision>8</cp:revision>
  <dcterms:created xsi:type="dcterms:W3CDTF">2018-08-15T19:17:10Z</dcterms:created>
  <dcterms:modified xsi:type="dcterms:W3CDTF">2018-09-09T17:12:00Z</dcterms:modified>
</cp:coreProperties>
</file>