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  <p:sldMasterId id="2147483780" r:id="rId5"/>
  </p:sldMasterIdLst>
  <p:notesMasterIdLst>
    <p:notesMasterId r:id="rId45"/>
  </p:notesMasterIdLst>
  <p:sldIdLst>
    <p:sldId id="324" r:id="rId6"/>
    <p:sldId id="328" r:id="rId7"/>
    <p:sldId id="325" r:id="rId8"/>
    <p:sldId id="338" r:id="rId9"/>
    <p:sldId id="339" r:id="rId10"/>
    <p:sldId id="256" r:id="rId11"/>
    <p:sldId id="296" r:id="rId12"/>
    <p:sldId id="317" r:id="rId13"/>
    <p:sldId id="258" r:id="rId14"/>
    <p:sldId id="259" r:id="rId15"/>
    <p:sldId id="318" r:id="rId16"/>
    <p:sldId id="329" r:id="rId17"/>
    <p:sldId id="260" r:id="rId18"/>
    <p:sldId id="326" r:id="rId19"/>
    <p:sldId id="264" r:id="rId20"/>
    <p:sldId id="333" r:id="rId21"/>
    <p:sldId id="263" r:id="rId22"/>
    <p:sldId id="265" r:id="rId23"/>
    <p:sldId id="311" r:id="rId24"/>
    <p:sldId id="334" r:id="rId25"/>
    <p:sldId id="271" r:id="rId26"/>
    <p:sldId id="297" r:id="rId27"/>
    <p:sldId id="298" r:id="rId28"/>
    <p:sldId id="315" r:id="rId29"/>
    <p:sldId id="300" r:id="rId30"/>
    <p:sldId id="308" r:id="rId31"/>
    <p:sldId id="309" r:id="rId32"/>
    <p:sldId id="312" r:id="rId33"/>
    <p:sldId id="323" r:id="rId34"/>
    <p:sldId id="335" r:id="rId35"/>
    <p:sldId id="336" r:id="rId36"/>
    <p:sldId id="337" r:id="rId37"/>
    <p:sldId id="331" r:id="rId38"/>
    <p:sldId id="332" r:id="rId39"/>
    <p:sldId id="299" r:id="rId40"/>
    <p:sldId id="340" r:id="rId41"/>
    <p:sldId id="295" r:id="rId42"/>
    <p:sldId id="316" r:id="rId43"/>
    <p:sldId id="34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mrmancic, Mary" initials="CM" lastIdx="1" clrIdx="0">
    <p:extLst>
      <p:ext uri="{19B8F6BF-5375-455C-9EA6-DF929625EA0E}">
        <p15:presenceInfo xmlns:p15="http://schemas.microsoft.com/office/powerpoint/2012/main" userId="S::mary.cimrmancic@marquette.edu::55990640-83dd-4939-a0c8-ee812cc727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8B23A2-FB16-42A0-A15C-961E02C2215C}" v="16" dt="2020-09-10T21:28:57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07" autoAdjust="0"/>
  </p:normalViewPr>
  <p:slideViewPr>
    <p:cSldViewPr>
      <p:cViewPr varScale="1">
        <p:scale>
          <a:sx n="81" d="100"/>
          <a:sy n="81" d="100"/>
        </p:scale>
        <p:origin x="79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5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12684-B7CC-47DF-8C1F-B8FB3B9B6068}" type="datetimeFigureOut">
              <a:rPr lang="en-US" smtClean="0"/>
              <a:pPr/>
              <a:t>9/10/2020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A7FB-E1BC-4FAA-9D55-14D175F76A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6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A7FB-E1BC-4FAA-9D55-14D175F76AD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92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= Intervention or Exposure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A7FB-E1BC-4FAA-9D55-14D175F76AD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4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3595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13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90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50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9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43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23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3154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5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048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0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Tx/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Tx/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Tx/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Tx/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Tx/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6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Tx/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Tx/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Tx/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Tx/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Tx/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the order of slides the same as this template. </a:t>
            </a:r>
          </a:p>
          <a:p>
            <a:r>
              <a:rPr lang="en-US" dirty="0"/>
              <a:t>Limit the number of slides to about 35. </a:t>
            </a:r>
          </a:p>
          <a:p>
            <a:r>
              <a:rPr lang="en-US" dirty="0"/>
              <a:t>Add graphics to illustrate concepts.</a:t>
            </a:r>
          </a:p>
          <a:p>
            <a:r>
              <a:rPr lang="en-US" dirty="0"/>
              <a:t>Cite references, illustrations on slides.</a:t>
            </a:r>
          </a:p>
          <a:p>
            <a:r>
              <a:rPr lang="en-US" spc="-300" dirty="0"/>
              <a:t>Avoid crowding the slide with too much text.</a:t>
            </a:r>
          </a:p>
          <a:p>
            <a:r>
              <a:rPr lang="en-US" dirty="0"/>
              <a:t>Best font size: 32.  </a:t>
            </a:r>
          </a:p>
          <a:p>
            <a:r>
              <a:rPr lang="en-US" sz="2000" dirty="0"/>
              <a:t>Font size smaller than 24 will be difficult to read.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FD538-5AF3-4F00-8981-55796C62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177E7-D091-4DA3-B231-C8102E8F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Dental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describing past dental history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52C32-7E20-416F-80B5-69FDECAC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EA68B-2658-4E93-BD3F-E659AD99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Panoramic image (if available)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1C27E-3868-427F-B9C5-B93CB12F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8ADA9-F9A7-4828-809A-78980A66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 mouth series (BWX &amp; PAX)</a:t>
            </a:r>
          </a:p>
          <a:p>
            <a:r>
              <a:rPr lang="en-US" dirty="0"/>
              <a:t>Although all BWX and periapical radiographs could be placed on this </a:t>
            </a:r>
            <a:r>
              <a:rPr lang="en-US" spc="-300" dirty="0"/>
              <a:t>slide, it will be hard to read.</a:t>
            </a:r>
          </a:p>
          <a:p>
            <a:r>
              <a:rPr lang="en-US" dirty="0"/>
              <a:t>Recommendations:</a:t>
            </a:r>
          </a:p>
          <a:p>
            <a:pPr lvl="1"/>
            <a:r>
              <a:rPr lang="en-US" dirty="0"/>
              <a:t> Show overall FMX on this slide</a:t>
            </a:r>
          </a:p>
          <a:p>
            <a:pPr lvl="1"/>
            <a:r>
              <a:rPr lang="en-US" dirty="0"/>
              <a:t>Show necessary close-up views on separate slide(s)</a:t>
            </a:r>
          </a:p>
          <a:p>
            <a:pPr lvl="1"/>
            <a:r>
              <a:rPr lang="en-US" dirty="0"/>
              <a:t>Zoom in on, or enlarge, relevant views of areas of interest.</a:t>
            </a:r>
          </a:p>
          <a:p>
            <a:pPr lvl="1"/>
            <a:r>
              <a:rPr lang="en-US" dirty="0"/>
              <a:t>Insert arrow, or other indicator, to draw attention to findings. Correlate with list of pertinent radiologic findings.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80822-D8FD-400C-AD1E-67DFB8DA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39E40-7F1C-48E2-8184-41CC8ACF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Radiographic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summarizing pertinent radiologic findings</a:t>
            </a:r>
          </a:p>
          <a:p>
            <a:r>
              <a:rPr lang="en-US" dirty="0"/>
              <a:t>Illustrate with radiograph and/or other graphics as needed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EF487-893D-4632-B3C6-CCD12A84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FCD2A-8D7A-45EB-AA90-D4F62822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 slide describing all clinical findings</a:t>
            </a:r>
          </a:p>
          <a:p>
            <a:r>
              <a:rPr lang="en-US" dirty="0"/>
              <a:t>Clinical photos    1-2 slides</a:t>
            </a:r>
          </a:p>
          <a:p>
            <a:pPr lvl="1"/>
            <a:r>
              <a:rPr lang="en-US" dirty="0"/>
              <a:t>Relevant extraoral &amp;/or intra-oral views</a:t>
            </a:r>
          </a:p>
          <a:p>
            <a:r>
              <a:rPr lang="en-US" dirty="0"/>
              <a:t>Photos of casts   1-2 slides</a:t>
            </a:r>
          </a:p>
          <a:p>
            <a:pPr lvl="1"/>
            <a:r>
              <a:rPr lang="en-US" dirty="0"/>
              <a:t>Mounted on articulator</a:t>
            </a:r>
          </a:p>
          <a:p>
            <a:pPr lvl="1"/>
            <a:r>
              <a:rPr lang="en-US" dirty="0"/>
              <a:t>Same views as intraoral photos</a:t>
            </a:r>
          </a:p>
          <a:p>
            <a:pPr lvl="2"/>
            <a:r>
              <a:rPr lang="en-US" dirty="0"/>
              <a:t>Occlusal maxilla, mandible</a:t>
            </a:r>
          </a:p>
          <a:p>
            <a:pPr lvl="2"/>
            <a:r>
              <a:rPr lang="en-US" dirty="0"/>
              <a:t>Open, closed</a:t>
            </a:r>
          </a:p>
          <a:p>
            <a:pPr lvl="3"/>
            <a:r>
              <a:rPr lang="en-US" dirty="0"/>
              <a:t>Anterior, lateral</a:t>
            </a:r>
          </a:p>
          <a:p>
            <a:pPr lvl="3"/>
            <a:r>
              <a:rPr lang="en-US" dirty="0"/>
              <a:t>In occlusion, excursions</a:t>
            </a:r>
          </a:p>
          <a:p>
            <a:pPr lvl="2"/>
            <a:r>
              <a:rPr lang="en-US" dirty="0"/>
              <a:t>Show excursions from posterior to molar view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8AD81-1C6E-432D-BD2B-9605FCFAE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14D10-ACCC-420E-829E-9C9763EDF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 findings specific to the Rounds discussion, 1 slide</a:t>
            </a:r>
          </a:p>
          <a:p>
            <a:r>
              <a:rPr lang="en-US" dirty="0"/>
              <a:t>To enhance viewing, include close-ups of clinical photos, cast photos, radiographs, </a:t>
            </a:r>
          </a:p>
          <a:p>
            <a:pPr marL="118872" indent="0">
              <a:buNone/>
            </a:pPr>
            <a:r>
              <a:rPr lang="en-US" dirty="0"/>
              <a:t>     add slides as needed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Template Revised 9/10/2020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60B9B-8D47-498E-85F6-6202C581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5F230-4ADF-4691-A43A-150E4F1F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Periodontal Charting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that the periodontal charting is readable.</a:t>
            </a:r>
          </a:p>
          <a:p>
            <a:r>
              <a:rPr lang="en-US" dirty="0">
                <a:solidFill>
                  <a:srgbClr val="FFC000"/>
                </a:solidFill>
              </a:rPr>
              <a:t>Highlight</a:t>
            </a:r>
            <a:r>
              <a:rPr lang="en-US" dirty="0"/>
              <a:t>, surround, point to, or </a:t>
            </a:r>
            <a:r>
              <a:rPr lang="en-US" sz="3600" dirty="0"/>
              <a:t>zoom in </a:t>
            </a:r>
            <a:r>
              <a:rPr lang="en-US" dirty="0"/>
              <a:t>on areas of interest.</a:t>
            </a:r>
            <a:r>
              <a:rPr lang="en-US" sz="3600" dirty="0">
                <a:solidFill>
                  <a:prstClr val="black"/>
                </a:solidFill>
              </a:rPr>
              <a:t> </a:t>
            </a:r>
          </a:p>
          <a:p>
            <a:pPr marL="118872" indent="0">
              <a:buNone/>
            </a:pPr>
            <a:r>
              <a:rPr lang="en-US" sz="3600" dirty="0">
                <a:solidFill>
                  <a:prstClr val="black"/>
                </a:solidFill>
              </a:rPr>
              <a:t>						</a:t>
            </a:r>
            <a:r>
              <a:rPr lang="en-US" sz="5400" dirty="0">
                <a:solidFill>
                  <a:prstClr val="black"/>
                </a:solidFill>
              </a:rPr>
              <a:t>zoom in 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rot="17711208">
            <a:off x="4472465" y="3704172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2915889"/>
            <a:ext cx="1676400" cy="5029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67400" y="4038600"/>
            <a:ext cx="26670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38092" y="3276600"/>
            <a:ext cx="383754" cy="7335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848600" y="3276600"/>
            <a:ext cx="68580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2ACCED-B492-4C29-97F8-1E451BC4D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6474C9-41DD-47A9-9939-A8C4E789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79275A-0FA9-408E-921F-5AB766F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Diagnosis pertaining to Rounds discussion, </a:t>
            </a:r>
          </a:p>
          <a:p>
            <a:pPr marL="118872" indent="0">
              <a:buNone/>
            </a:pPr>
            <a:r>
              <a:rPr lang="en-US" dirty="0"/>
              <a:t>    1 slide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06984-2F6D-4CD5-BD89-916958BD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9DE59-3A04-4737-AB4E-691E6657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r>
              <a:rPr lang="en-US" dirty="0"/>
              <a:t>Include graphics as needed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526EE-DE26-4194-A239-991CB4687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3ED0C-03E5-4987-902C-1A780C07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D1 Basic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/>
              <a:t>1-2 slides </a:t>
            </a:r>
            <a:r>
              <a:rPr lang="en-US" sz="2600" i="1" dirty="0"/>
              <a:t>(Summarizes written report in D1 Basic Sciences Template posted in Rounds Website.)</a:t>
            </a:r>
            <a:endParaRPr lang="en-US" dirty="0"/>
          </a:p>
          <a:p>
            <a:pPr eaLnBrk="0" fontAlgn="base" hangingPunct="0"/>
            <a:r>
              <a:rPr lang="en-US" b="1" i="1" dirty="0"/>
              <a:t>D1 Basic Science Question:</a:t>
            </a:r>
          </a:p>
          <a:p>
            <a:pPr eaLnBrk="0" fontAlgn="base" hangingPunct="0"/>
            <a:r>
              <a:rPr lang="en-US" b="1" i="1" dirty="0"/>
              <a:t>Discussion:</a:t>
            </a:r>
          </a:p>
          <a:p>
            <a:pPr eaLnBrk="0" fontAlgn="base" hangingPunct="0"/>
            <a:r>
              <a:rPr lang="en-US" b="1" i="1" dirty="0"/>
              <a:t>Reference citation(s): </a:t>
            </a:r>
          </a:p>
          <a:p>
            <a:pPr lvl="1" eaLnBrk="0" fontAlgn="base" hangingPunct="0"/>
            <a:r>
              <a:rPr lang="en-US" b="1" i="1" dirty="0"/>
              <a:t>Scholarly source(s) only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57567-1A8F-4E6C-839D-276A01635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8D3732-AB5C-4DD4-90FA-74AC00D5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Information:</a:t>
            </a:r>
            <a:br>
              <a:rPr lang="en-US" dirty="0"/>
            </a:br>
            <a:r>
              <a:rPr lang="en-US" dirty="0"/>
              <a:t>Slide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Choose an esthetic design that enhances, and does not detract from, the presentation. </a:t>
            </a:r>
          </a:p>
          <a:p>
            <a:pPr>
              <a:lnSpc>
                <a:spcPct val="150000"/>
              </a:lnSpc>
            </a:pPr>
            <a:r>
              <a:rPr lang="en-US" dirty="0"/>
              <a:t>Text should be easily readable, not crowded. </a:t>
            </a:r>
          </a:p>
          <a:p>
            <a:pPr>
              <a:lnSpc>
                <a:spcPct val="150000"/>
              </a:lnSpc>
            </a:pPr>
            <a:r>
              <a:rPr lang="en-US" dirty="0"/>
              <a:t>The easiest typeface to read are </a:t>
            </a:r>
            <a:r>
              <a:rPr lang="en-US" b="1" dirty="0"/>
              <a:t>sans serif </a:t>
            </a:r>
            <a:r>
              <a:rPr lang="en-US" dirty="0"/>
              <a:t>fonts, that is, without serifs. 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For example,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Times New Roman </a:t>
            </a:r>
            <a:r>
              <a:rPr lang="en-US" dirty="0"/>
              <a:t>is a </a:t>
            </a:r>
            <a:r>
              <a:rPr lang="en-US" b="1" dirty="0"/>
              <a:t>serif </a:t>
            </a:r>
            <a:r>
              <a:rPr lang="en-US" dirty="0"/>
              <a:t>typeface while </a:t>
            </a:r>
            <a:r>
              <a:rPr lang="en-US" dirty="0">
                <a:latin typeface="Arial" pitchFamily="34" charset="0"/>
                <a:cs typeface="Arial" pitchFamily="34" charset="0"/>
              </a:rPr>
              <a:t>Arial</a:t>
            </a:r>
            <a:r>
              <a:rPr lang="en-US" dirty="0"/>
              <a:t>, Corbel and </a:t>
            </a:r>
            <a:r>
              <a:rPr lang="en-US" dirty="0">
                <a:latin typeface="Lucida Sans" pitchFamily="34" charset="0"/>
              </a:rPr>
              <a:t>Lucida Sans</a:t>
            </a:r>
            <a:r>
              <a:rPr lang="en-US" dirty="0"/>
              <a:t> are </a:t>
            </a:r>
            <a:r>
              <a:rPr lang="en-US" b="1" dirty="0"/>
              <a:t>sans serif </a:t>
            </a:r>
            <a:r>
              <a:rPr lang="en-US" dirty="0"/>
              <a:t>typefaces.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55403-7358-4702-ABB5-4A98FD1F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AC7E3-ACF5-4196-B978-B4248F2D4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9D35F-7137-429B-9F8D-B69DAD8C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D2 Pathology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/>
              <a:t>1-2 slides </a:t>
            </a:r>
            <a:r>
              <a:rPr lang="en-US" sz="2600" i="1" dirty="0"/>
              <a:t>(Summarizes written report in D2 Pathology Template posted in Rounds Website.)</a:t>
            </a:r>
            <a:endParaRPr lang="en-US" dirty="0"/>
          </a:p>
          <a:p>
            <a:pPr eaLnBrk="0" fontAlgn="base" hangingPunct="0"/>
            <a:r>
              <a:rPr lang="en-US" b="1" i="1" dirty="0"/>
              <a:t>D2 Pathology Question:</a:t>
            </a:r>
          </a:p>
          <a:p>
            <a:pPr eaLnBrk="0" fontAlgn="base" hangingPunct="0"/>
            <a:r>
              <a:rPr lang="en-US" b="1" i="1" dirty="0"/>
              <a:t>Discussion:</a:t>
            </a:r>
          </a:p>
          <a:p>
            <a:pPr eaLnBrk="0" fontAlgn="base" hangingPunct="0"/>
            <a:r>
              <a:rPr lang="en-US" b="1" i="1" dirty="0"/>
              <a:t>Reference citation(s):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C3BEB-A7AF-49C1-90A7-658931F07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1012A-D266-4F81-A8F9-776D2F3C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74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D3 PICO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Clinical Question: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7D114-D255-4823-BAF5-C123E87D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C7748-7AD0-4484-9381-20F89809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PICO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200" b="1" dirty="0"/>
              <a:t>P:</a:t>
            </a:r>
          </a:p>
          <a:p>
            <a:pPr lvl="1">
              <a:buNone/>
            </a:pPr>
            <a:r>
              <a:rPr lang="en-US" sz="3200" b="1" dirty="0"/>
              <a:t>I:</a:t>
            </a:r>
          </a:p>
          <a:p>
            <a:pPr lvl="1">
              <a:buNone/>
            </a:pPr>
            <a:r>
              <a:rPr lang="en-US" sz="3200" b="1" dirty="0"/>
              <a:t>C:</a:t>
            </a:r>
          </a:p>
          <a:p>
            <a:pPr lvl="1">
              <a:buNone/>
            </a:pPr>
            <a:r>
              <a:rPr lang="en-US" sz="3200" b="1" dirty="0"/>
              <a:t>O: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C4B9D-4DCB-4768-ADC3-BC88FC4B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DA6C7-ABAA-4EBB-8DEA-70278F58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PICO Formatted Question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E0620-31DB-412C-92FE-8DC64BEE9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128E0-2067-401B-B3C1-FF213DEB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E6DC2-8EF5-401F-81FC-7DBC994D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AC4EB3-B2E7-4F72-B4FA-2349EB83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84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Date(s) of Search:  </a:t>
            </a:r>
            <a:r>
              <a:rPr lang="en-US" dirty="0"/>
              <a:t> </a:t>
            </a:r>
          </a:p>
          <a:p>
            <a:r>
              <a:rPr lang="en-US" b="1" dirty="0"/>
              <a:t>Database(s) Used:</a:t>
            </a:r>
            <a:endParaRPr lang="en-US" dirty="0"/>
          </a:p>
          <a:p>
            <a:r>
              <a:rPr lang="en-US" b="1" dirty="0"/>
              <a:t>Search Strategy/Keywords: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9DB8C-7457-4D08-9024-65AF289BF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A409C9-68A3-4127-84B3-18CC170B4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MESH terms used: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EFD0E-9928-41E0-80F2-9118B7BF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CEE5B-6A72-4316-AFED-59DD11018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1 Citation,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Citation: Authors, Title, Journal, Date, Volume, Page Numbers.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US" dirty="0"/>
              <a:t>Study Design: 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Study Need /  Purpose: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67803-FFFD-4C03-8110-956F8AD3C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65770-6E17-4426-A4B2-5A805608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1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slides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Results 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Limitations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0600C-F7C2-4919-AB20-F452FCE2C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4E00E-6D7F-44B8-8C4D-B54113EB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2584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1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r>
              <a:rPr lang="en-US" dirty="0"/>
              <a:t>Reason for selection</a:t>
            </a:r>
          </a:p>
          <a:p>
            <a:r>
              <a:rPr lang="en-US" dirty="0"/>
              <a:t>Applicability to your patient</a:t>
            </a:r>
          </a:p>
          <a:p>
            <a:r>
              <a:rPr lang="en-US" dirty="0"/>
              <a:t>Implications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64796-1024-4923-B1BF-E34C0A2A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B66B9-1034-4C35-8EA7-E0A07F83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Information</a:t>
            </a:r>
            <a:br>
              <a:rPr lang="en-US" dirty="0"/>
            </a:br>
            <a:r>
              <a:rPr lang="en-US" sz="3600" dirty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D4 Case presentation: 10 minutes</a:t>
            </a:r>
          </a:p>
          <a:p>
            <a:r>
              <a:rPr lang="en-US" dirty="0"/>
              <a:t>D1  Basic Science presentation: 5 minutes </a:t>
            </a:r>
          </a:p>
          <a:p>
            <a:r>
              <a:rPr lang="en-US" dirty="0"/>
              <a:t>D2  Pathology presentation: 5 minutes</a:t>
            </a:r>
          </a:p>
          <a:p>
            <a:r>
              <a:rPr lang="en-US" dirty="0"/>
              <a:t>D3  PICO CAT presentation: 10 minutes</a:t>
            </a:r>
          </a:p>
          <a:p>
            <a:endParaRPr lang="en-US" dirty="0"/>
          </a:p>
          <a:p>
            <a:r>
              <a:rPr lang="en-US" dirty="0"/>
              <a:t>30 minutes of student presentation will be followed by 10 minutes of discussion.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25C05-E50A-4D16-94A1-C6D88817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F0F4C-95BF-4334-BA39-F24E68D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2 Citation,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Citation: Authors, Title, Journal, Date, Volume, Page Numbers.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US" dirty="0"/>
              <a:t>Study Design: 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/>
              <a:t>Study Need /  Purpose:</a:t>
            </a:r>
          </a:p>
          <a:p>
            <a:pPr marL="118872" indent="0">
              <a:buNone/>
            </a:pPr>
            <a:endParaRPr lang="en-US" dirty="0"/>
          </a:p>
          <a:p>
            <a:endParaRPr lang="en-US" dirty="0"/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E6331-28A6-4D32-9D13-1B87F161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52F4F-0DF6-45D1-9C49-80B5066B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73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2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slides</a:t>
            </a:r>
          </a:p>
          <a:p>
            <a:r>
              <a:rPr lang="en-US" dirty="0"/>
              <a:t>Method</a:t>
            </a:r>
          </a:p>
          <a:p>
            <a:r>
              <a:rPr lang="en-US" dirty="0"/>
              <a:t>Results 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Limitations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64B71-90CE-48F2-9755-E536D8B9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8AD38-96B7-466D-A5CA-E0A23939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422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Article 2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</a:t>
            </a:r>
          </a:p>
          <a:p>
            <a:r>
              <a:rPr lang="en-US" dirty="0"/>
              <a:t>Reason for selection</a:t>
            </a:r>
          </a:p>
          <a:p>
            <a:r>
              <a:rPr lang="en-US" dirty="0"/>
              <a:t>Applicability to your patient</a:t>
            </a:r>
          </a:p>
          <a:p>
            <a:r>
              <a:rPr lang="en-US" dirty="0"/>
              <a:t>Implications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1CE81-FCD4-48CC-B250-45885717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12E17-3CAB-4CAA-A6F0-D7229B0B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38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Evidence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663" y="62484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click table to activate check-boxes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9181" t="31395" r="31314" b="29535"/>
          <a:stretch/>
        </p:blipFill>
        <p:spPr>
          <a:xfrm>
            <a:off x="533399" y="1752600"/>
            <a:ext cx="8001001" cy="3733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BDD59-B2C6-466D-9F1E-9B6340FE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83577-8E7E-4234-B8E3-AB96742FF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Strength of Recommendation Taxonomy (SORT)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622300" y="2090738"/>
          <a:ext cx="8288338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8371180" imgH="4352492" progId="Word.Document.12">
                  <p:embed/>
                </p:oleObj>
              </mc:Choice>
              <mc:Fallback>
                <p:oleObj name="Document" r:id="rId3" imgW="8371180" imgH="4352492" progId="Word.Document.12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090738"/>
                        <a:ext cx="8288338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1722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click table to activate check-boxes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ECBE86-EF22-451B-B4EA-F1F3E6D9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7AF4F2-2E51-4C58-B5D3-5C9181B9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Conclusions: D3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/>
              <a:t>How does the evidence apply to this patient?</a:t>
            </a:r>
          </a:p>
          <a:p>
            <a:pPr lvl="1"/>
            <a:r>
              <a:rPr lang="en-US" dirty="0"/>
              <a:t>Consider/weigh:</a:t>
            </a:r>
          </a:p>
          <a:p>
            <a:pPr lvl="2"/>
            <a:r>
              <a:rPr lang="en-US" dirty="0"/>
              <a:t>Literature</a:t>
            </a:r>
          </a:p>
          <a:p>
            <a:pPr lvl="2"/>
            <a:r>
              <a:rPr lang="en-US" dirty="0"/>
              <a:t>Group Leader &amp; Specialist experience</a:t>
            </a:r>
          </a:p>
          <a:p>
            <a:pPr lvl="2"/>
            <a:r>
              <a:rPr lang="en-US" dirty="0"/>
              <a:t>Patient circumstances &amp; preferences</a:t>
            </a:r>
          </a:p>
          <a:p>
            <a:pPr marL="118872" indent="0">
              <a:buNone/>
            </a:pPr>
            <a:r>
              <a:rPr lang="en-US" dirty="0"/>
              <a:t>Based on the above considerations, how will you advise your D4?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DF33-E3F2-4B6F-8870-C39430FD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408A7-AD78-47B2-A55B-7CFE026A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Conclusions: D4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/>
              <a:t>Based on your D3’s bottom line recommendations, how will you </a:t>
            </a:r>
            <a:r>
              <a:rPr lang="en-US" b="1" i="1" dirty="0"/>
              <a:t>advise</a:t>
            </a:r>
            <a:r>
              <a:rPr lang="en-US" dirty="0"/>
              <a:t> your patient?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/>
              <a:t>How will you </a:t>
            </a:r>
            <a:r>
              <a:rPr lang="en-US" b="1" i="1" dirty="0"/>
              <a:t>help</a:t>
            </a:r>
            <a:r>
              <a:rPr lang="en-US" dirty="0"/>
              <a:t> your patient?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DF33-E3F2-4B6F-8870-C39430FD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408A7-AD78-47B2-A55B-7CFE026A3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101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457200"/>
            <a:r>
              <a:rPr lang="en-US" dirty="0"/>
              <a:t>1-2 slides</a:t>
            </a:r>
          </a:p>
          <a:p>
            <a:pPr marL="914400" indent="-457200"/>
            <a:r>
              <a:rPr lang="en-US" dirty="0"/>
              <a:t>List posted discussion questions</a:t>
            </a:r>
          </a:p>
          <a:p>
            <a:pPr marL="914400" indent="-457200"/>
            <a:r>
              <a:rPr lang="en-US" dirty="0"/>
              <a:t>Questions may also be from Group Leader or Specialist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ECC63-D088-4817-AC3C-AE69D41F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96C4D-A5A2-4630-AA85-F556BA85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BAC82-DCA8-4441-83F5-8FA5F367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E9E30-1CCD-44E2-8967-34514B65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D290744-E3B0-422A-A066-F37B07D44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 anchor="ctr"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5966B-E2CE-411E-BF45-4F25775B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76999"/>
            <a:ext cx="2133600" cy="27432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Template Revised 9/10/2020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FAB1C-482F-496A-8977-8CB16646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596" y="6476999"/>
            <a:ext cx="5507719" cy="27432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Optional footer for reference citations or other notes. Delete if not needed.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E9061-5118-407E-884E-214ED26B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F79947BF-7F19-49DC-A049-28649918CC69}" type="slidenum">
              <a:rPr lang="en-US" smtClean="0"/>
              <a:pPr>
                <a:spcAft>
                  <a:spcPts val="600"/>
                </a:spcAft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03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FEF3E-87B7-4399-AB54-36A7ED440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Important: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522338-032D-4E8E-911F-5F4F108A2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patient information must be de-identified</a:t>
            </a:r>
          </a:p>
          <a:p>
            <a:pPr lvl="1"/>
            <a:r>
              <a:rPr lang="en-US" dirty="0"/>
              <a:t>Radiographs</a:t>
            </a:r>
          </a:p>
          <a:p>
            <a:pPr lvl="1"/>
            <a:r>
              <a:rPr lang="en-US" dirty="0"/>
              <a:t>Images</a:t>
            </a:r>
          </a:p>
          <a:p>
            <a:pPr lvl="1"/>
            <a:r>
              <a:rPr lang="en-US" dirty="0"/>
              <a:t>Charts and </a:t>
            </a:r>
            <a:r>
              <a:rPr lang="en-US" dirty="0" err="1"/>
              <a:t>odontograms</a:t>
            </a:r>
            <a:endParaRPr lang="en-US" dirty="0"/>
          </a:p>
          <a:p>
            <a:pPr lvl="1"/>
            <a:r>
              <a:rPr lang="en-US" dirty="0"/>
              <a:t>No names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57E60-A374-48AD-B685-3850122C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ABFE29-6931-4129-B04E-10D668F9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8A89831-DA53-401E-94D5-84743C69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6FED8-65CF-4C3F-B070-544CBCE84C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Template Slides: #5-38</a:t>
            </a:r>
            <a:br>
              <a:rPr lang="en-US" dirty="0"/>
            </a:br>
            <a:r>
              <a:rPr lang="en-US" sz="4000" dirty="0"/>
              <a:t>Delete Slides #1-4 from presentation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B4582-6F8C-41D1-B81F-FDEDBB43F0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8C752-DC01-4C06-BA48-D2D0C3B0D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1D511-A7D8-4053-B9E2-A2885DD2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4DDFC6-E8AE-44D7-BC55-27C795DBD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8077200" cy="3733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Presentation Title</a:t>
            </a:r>
            <a:br>
              <a:rPr lang="en-US" dirty="0"/>
            </a:br>
            <a:br>
              <a:rPr lang="en-US" dirty="0"/>
            </a:br>
            <a:r>
              <a:rPr lang="en-US" sz="3600" dirty="0"/>
              <a:t>Evidence Based Dentistry Rounds</a:t>
            </a:r>
            <a:br>
              <a:rPr lang="en-US" sz="3600" b="1" dirty="0"/>
            </a:br>
            <a:r>
              <a:rPr lang="en-US" sz="3600" b="1" dirty="0"/>
              <a:t>Specialty</a:t>
            </a:r>
            <a:br>
              <a:rPr lang="en-US" sz="3600" b="1" dirty="0"/>
            </a:br>
            <a:r>
              <a:rPr lang="en-US" sz="2800" dirty="0"/>
              <a:t>Group</a:t>
            </a:r>
            <a:br>
              <a:rPr lang="en-US" sz="2800" dirty="0"/>
            </a:br>
            <a:r>
              <a:rPr lang="en-US" sz="2800" dirty="0"/>
              <a:t>Team </a:t>
            </a:r>
            <a:br>
              <a:rPr lang="en-US" sz="2800" dirty="0"/>
            </a:br>
            <a:r>
              <a:rPr lang="en-US" sz="2800" dirty="0"/>
              <a:t>Date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36BE1-7DC6-47F8-87AA-A79D4076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EB15-6469-45FF-A75C-C95E99A48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Rounds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Group Leader: Dr. </a:t>
            </a:r>
          </a:p>
          <a:p>
            <a:r>
              <a:rPr lang="en-US" b="1" dirty="0"/>
              <a:t>Specialty Leader: Dr. </a:t>
            </a:r>
          </a:p>
          <a:p>
            <a:r>
              <a:rPr lang="en-US" b="1" dirty="0"/>
              <a:t>Project Team Leader: D4</a:t>
            </a:r>
            <a:endParaRPr lang="en-US" dirty="0"/>
          </a:p>
          <a:p>
            <a:r>
              <a:rPr lang="en-US" b="1" dirty="0"/>
              <a:t>Project Team Participants: D1; D2; D3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AA972-6564-48C7-A5E7-243B9BF68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37CF7-1D28-41BC-8E0B-DF3216B9A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Patient</a:t>
            </a:r>
            <a:endParaRPr lang="en-US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slides, patient background </a:t>
            </a:r>
          </a:p>
          <a:p>
            <a:r>
              <a:rPr lang="en-US" dirty="0"/>
              <a:t>Age</a:t>
            </a:r>
          </a:p>
          <a:p>
            <a:r>
              <a:rPr lang="en-US" dirty="0"/>
              <a:t>Gender</a:t>
            </a:r>
          </a:p>
          <a:p>
            <a:r>
              <a:rPr lang="en-US" dirty="0"/>
              <a:t>Ethnicity</a:t>
            </a:r>
          </a:p>
          <a:p>
            <a:r>
              <a:rPr lang="en-US" dirty="0"/>
              <a:t>Chief Complaint</a:t>
            </a:r>
          </a:p>
          <a:p>
            <a:r>
              <a:rPr lang="en-US" dirty="0"/>
              <a:t>Additional pertinent information</a:t>
            </a:r>
          </a:p>
          <a:p>
            <a:r>
              <a:rPr lang="en-US" dirty="0"/>
              <a:t>Information is de-identified throughout presentation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A5036-92E9-462C-B058-45B8C7AF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55E3B-E0CC-4D69-95E1-B4771674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Medical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slide describing medical history</a:t>
            </a:r>
          </a:p>
          <a:p>
            <a:r>
              <a:rPr lang="en-US" dirty="0"/>
              <a:t>Current &amp; past:</a:t>
            </a:r>
          </a:p>
          <a:p>
            <a:pPr lvl="1"/>
            <a:r>
              <a:rPr lang="en-US" dirty="0"/>
              <a:t>Diagnoses</a:t>
            </a:r>
          </a:p>
          <a:p>
            <a:pPr lvl="1"/>
            <a:r>
              <a:rPr lang="en-US" dirty="0"/>
              <a:t>Conditions</a:t>
            </a:r>
          </a:p>
          <a:p>
            <a:pPr lvl="1"/>
            <a:r>
              <a:rPr lang="en-US" dirty="0"/>
              <a:t>Medications</a:t>
            </a:r>
          </a:p>
          <a:p>
            <a:pPr lvl="1"/>
            <a:r>
              <a:rPr lang="en-US" dirty="0"/>
              <a:t>Medical Consults, if any</a:t>
            </a:r>
          </a:p>
          <a:p>
            <a:pPr lvl="1"/>
            <a:r>
              <a:rPr lang="en-US" dirty="0"/>
              <a:t>Treatment considerations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Template Revised 9/10/2020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D8E56-F377-4568-8079-6BAEAA27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Optional footer for reference citations or other notes. Delete if not needed.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D036C-34B1-4D36-ABD6-F033E0446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06D95A950F194CB5DCD50CB4CA45A0" ma:contentTypeVersion="13" ma:contentTypeDescription="Create a new document." ma:contentTypeScope="" ma:versionID="c9203bf3c99d4a82dfce66297ef59368">
  <xsd:schema xmlns:xsd="http://www.w3.org/2001/XMLSchema" xmlns:xs="http://www.w3.org/2001/XMLSchema" xmlns:p="http://schemas.microsoft.com/office/2006/metadata/properties" xmlns:ns3="4153ac77-88b0-4851-a220-6b6ce778ed4a" xmlns:ns4="cfb6ee64-7a1b-4ab4-aac2-e06ed8c784e3" targetNamespace="http://schemas.microsoft.com/office/2006/metadata/properties" ma:root="true" ma:fieldsID="b449de7d295c7bd9aaa0326f1a886c23" ns3:_="" ns4:_="">
    <xsd:import namespace="4153ac77-88b0-4851-a220-6b6ce778ed4a"/>
    <xsd:import namespace="cfb6ee64-7a1b-4ab4-aac2-e06ed8c784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3ac77-88b0-4851-a220-6b6ce778e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b6ee64-7a1b-4ab4-aac2-e06ed8c784e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BEBEF2-EF61-4B93-9614-035212F6FE54}">
  <ds:schemaRefs>
    <ds:schemaRef ds:uri="http://purl.org/dc/terms/"/>
    <ds:schemaRef ds:uri="cfb6ee64-7a1b-4ab4-aac2-e06ed8c784e3"/>
    <ds:schemaRef ds:uri="4153ac77-88b0-4851-a220-6b6ce778ed4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15762F4-08A9-4C77-A2A9-D71B19B205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BDE1D2-E576-4349-828A-5384E93E38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53ac77-88b0-4851-a220-6b6ce778ed4a"/>
    <ds:schemaRef ds:uri="cfb6ee64-7a1b-4ab4-aac2-e06ed8c784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1562</Words>
  <Application>Microsoft Office PowerPoint</Application>
  <PresentationFormat>On-screen Show (4:3)</PresentationFormat>
  <Paragraphs>293</Paragraphs>
  <Slides>39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0" baseType="lpstr">
      <vt:lpstr>Arial</vt:lpstr>
      <vt:lpstr>Calibri</vt:lpstr>
      <vt:lpstr>Corbel</vt:lpstr>
      <vt:lpstr>Lucida Sans</vt:lpstr>
      <vt:lpstr>Times New Roman</vt:lpstr>
      <vt:lpstr>Wingdings</vt:lpstr>
      <vt:lpstr>Wingdings 2</vt:lpstr>
      <vt:lpstr>Wingdings 3</vt:lpstr>
      <vt:lpstr>Module</vt:lpstr>
      <vt:lpstr>1_Module</vt:lpstr>
      <vt:lpstr>Document</vt:lpstr>
      <vt:lpstr>General Information</vt:lpstr>
      <vt:lpstr>General Information: Slide Design</vt:lpstr>
      <vt:lpstr>General Information Presentations</vt:lpstr>
      <vt:lpstr>Important:</vt:lpstr>
      <vt:lpstr>Template Slides: #5-38 Delete Slides #1-4 from presentation</vt:lpstr>
      <vt:lpstr>Presentation Title  Evidence Based Dentistry Rounds Specialty Group Team  Date</vt:lpstr>
      <vt:lpstr>Rounds Team</vt:lpstr>
      <vt:lpstr>Patient</vt:lpstr>
      <vt:lpstr>Medical History</vt:lpstr>
      <vt:lpstr>Dental History</vt:lpstr>
      <vt:lpstr>Radiographs</vt:lpstr>
      <vt:lpstr>Radiographs</vt:lpstr>
      <vt:lpstr>Radiographic Findings</vt:lpstr>
      <vt:lpstr>Clinical Findings</vt:lpstr>
      <vt:lpstr>Specific Findings</vt:lpstr>
      <vt:lpstr>Periodontal Charting </vt:lpstr>
      <vt:lpstr>Diagnosis</vt:lpstr>
      <vt:lpstr>Problem List</vt:lpstr>
      <vt:lpstr>D1 Basic Science</vt:lpstr>
      <vt:lpstr>D2 Pathology</vt:lpstr>
      <vt:lpstr>D3 PICO</vt:lpstr>
      <vt:lpstr>PICO Format</vt:lpstr>
      <vt:lpstr>PICO Formatted Question</vt:lpstr>
      <vt:lpstr>Clinical Bottom Line</vt:lpstr>
      <vt:lpstr>Search Background</vt:lpstr>
      <vt:lpstr>Search Background</vt:lpstr>
      <vt:lpstr>Article 1 Citation, Introduction </vt:lpstr>
      <vt:lpstr>Article 1 Synopsis</vt:lpstr>
      <vt:lpstr>Article 1 Selection</vt:lpstr>
      <vt:lpstr>Article 2 Citation, Introduction </vt:lpstr>
      <vt:lpstr>Article 2 Synopsis</vt:lpstr>
      <vt:lpstr>Article 2 Selection</vt:lpstr>
      <vt:lpstr>Levels of Evidence</vt:lpstr>
      <vt:lpstr>Strength of Recommendation Taxonomy (SORT)</vt:lpstr>
      <vt:lpstr>Conclusions: D3</vt:lpstr>
      <vt:lpstr>Conclusions: D4</vt:lpstr>
      <vt:lpstr>Discussion Questions </vt:lpstr>
      <vt:lpstr>Discussion Questions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Information</dc:title>
  <dc:creator>Cimrmancic, Mary</dc:creator>
  <cp:lastModifiedBy>Cimrmancic, Mary</cp:lastModifiedBy>
  <cp:revision>1</cp:revision>
  <dcterms:created xsi:type="dcterms:W3CDTF">2020-09-10T21:28:17Z</dcterms:created>
  <dcterms:modified xsi:type="dcterms:W3CDTF">2020-09-10T21:29:45Z</dcterms:modified>
</cp:coreProperties>
</file>